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50"/>
  </p:notes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  <p:sldId id="265" r:id="rId10"/>
    <p:sldId id="266" r:id="rId11"/>
    <p:sldId id="297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69" r:id="rId21"/>
    <p:sldId id="276" r:id="rId22"/>
    <p:sldId id="277" r:id="rId23"/>
    <p:sldId id="278" r:id="rId24"/>
    <p:sldId id="279" r:id="rId25"/>
    <p:sldId id="280" r:id="rId26"/>
    <p:sldId id="281" r:id="rId27"/>
    <p:sldId id="298" r:id="rId28"/>
    <p:sldId id="282" r:id="rId29"/>
    <p:sldId id="283" r:id="rId30"/>
    <p:sldId id="299" r:id="rId31"/>
    <p:sldId id="300" r:id="rId32"/>
    <p:sldId id="301" r:id="rId33"/>
    <p:sldId id="302" r:id="rId34"/>
    <p:sldId id="303" r:id="rId35"/>
    <p:sldId id="304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</p:sldIdLst>
  <p:sldSz cx="9144000" cy="6858000" type="screen4x3"/>
  <p:notesSz cx="6858000" cy="9144000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143" autoAdjust="0"/>
  </p:normalViewPr>
  <p:slideViewPr>
    <p:cSldViewPr>
      <p:cViewPr>
        <p:scale>
          <a:sx n="80" d="100"/>
          <a:sy n="80" d="100"/>
        </p:scale>
        <p:origin x="-1674" y="-15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5060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0350" cy="4003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6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5013" cy="53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roid Sans" charset="0"/>
                <a:cs typeface="Droid San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279900" y="0"/>
            <a:ext cx="3275013" cy="53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roid Sans" charset="0"/>
                <a:cs typeface="Droid San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5013" cy="53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roid Sans" charset="0"/>
                <a:cs typeface="Droid San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279900" y="10156825"/>
            <a:ext cx="3275013" cy="53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roid Sans" charset="0"/>
                <a:cs typeface="Droid Sans" charset="0"/>
              </a:defRPr>
            </a:lvl1pPr>
          </a:lstStyle>
          <a:p>
            <a:pPr>
              <a:defRPr/>
            </a:pPr>
            <a:fld id="{F2EAD0AE-B64D-46A7-B0D5-0D812ED77B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86A2C36-4529-483C-80C1-F9E072201F34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B62AA54-729E-4F84-99A9-A3B57172A63C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563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63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BAB59B1-4538-4E99-868E-8D45E300359A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573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73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BF5E4A5-12D5-4298-9641-4B7BD3029CBF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583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83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6F416B0-A11F-4404-88E1-E4E446350318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604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04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BC2730E-721F-4D7F-A03C-2C3E99F0A82C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7675217-71EF-463D-818D-8458DCD32BB3}" type="slidenum">
              <a:rPr lang="ru-RU" smtClean="0"/>
              <a:pPr/>
              <a:t>15</a:t>
            </a:fld>
            <a:endParaRPr lang="ru-RU" smtClean="0"/>
          </a:p>
        </p:txBody>
      </p:sp>
      <p:sp>
        <p:nvSpPr>
          <p:cNvPr id="624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24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414CD2D-0C79-4F60-9CDF-EDF99BE0F193}" type="slidenum">
              <a:rPr lang="ru-RU" smtClean="0"/>
              <a:pPr/>
              <a:t>16</a:t>
            </a:fld>
            <a:endParaRPr lang="ru-RU" smtClean="0"/>
          </a:p>
        </p:txBody>
      </p:sp>
      <p:sp>
        <p:nvSpPr>
          <p:cNvPr id="634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34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D585F8A-0FC1-4640-B109-50D472FA8F11}" type="slidenum">
              <a:rPr lang="ru-RU" smtClean="0"/>
              <a:pPr/>
              <a:t>17</a:t>
            </a:fld>
            <a:endParaRPr lang="ru-RU" smtClean="0"/>
          </a:p>
        </p:txBody>
      </p:sp>
      <p:sp>
        <p:nvSpPr>
          <p:cNvPr id="645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45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1151319-6B49-48D4-9DBB-6462139D26B5}" type="slidenum">
              <a:rPr lang="ru-RU" smtClean="0"/>
              <a:pPr/>
              <a:t>18</a:t>
            </a:fld>
            <a:endParaRPr lang="ru-RU" smtClean="0"/>
          </a:p>
        </p:txBody>
      </p:sp>
      <p:sp>
        <p:nvSpPr>
          <p:cNvPr id="655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55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B1CBDAB-F7B1-4A6C-983C-A3394C082EEE}" type="slidenum">
              <a:rPr lang="ru-RU" smtClean="0"/>
              <a:pPr/>
              <a:t>19</a:t>
            </a:fld>
            <a:endParaRPr lang="ru-RU" smtClean="0"/>
          </a:p>
        </p:txBody>
      </p:sp>
      <p:sp>
        <p:nvSpPr>
          <p:cNvPr id="59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9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864DB2C-8D5D-434A-8ACC-1B8B2836E872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2498221-8AB0-42CE-992F-3BA9EBCB02B0}" type="slidenum">
              <a:rPr lang="ru-RU" smtClean="0"/>
              <a:pPr/>
              <a:t>20</a:t>
            </a:fld>
            <a:endParaRPr lang="ru-RU" smtClean="0"/>
          </a:p>
        </p:txBody>
      </p:sp>
      <p:sp>
        <p:nvSpPr>
          <p:cNvPr id="665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65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F284101-B203-4B29-AEA4-495E206F1314}" type="slidenum">
              <a:rPr lang="ru-RU" smtClean="0"/>
              <a:pPr/>
              <a:t>21</a:t>
            </a:fld>
            <a:endParaRPr lang="ru-RU" smtClean="0"/>
          </a:p>
        </p:txBody>
      </p:sp>
      <p:sp>
        <p:nvSpPr>
          <p:cNvPr id="675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75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FFC34C4-8BD9-4150-BF4D-6920ADEF6974}" type="slidenum">
              <a:rPr lang="ru-RU" smtClean="0"/>
              <a:pPr/>
              <a:t>22</a:t>
            </a:fld>
            <a:endParaRPr lang="ru-RU" smtClean="0"/>
          </a:p>
        </p:txBody>
      </p:sp>
      <p:sp>
        <p:nvSpPr>
          <p:cNvPr id="686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86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D9DFABB-8E56-419C-9D2D-E971D5094282}" type="slidenum">
              <a:rPr lang="ru-RU" smtClean="0"/>
              <a:pPr/>
              <a:t>23</a:t>
            </a:fld>
            <a:endParaRPr lang="ru-RU" smtClean="0"/>
          </a:p>
        </p:txBody>
      </p:sp>
      <p:sp>
        <p:nvSpPr>
          <p:cNvPr id="696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96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31FE91D-5926-46F9-8017-3BD6E59EC6AE}" type="slidenum">
              <a:rPr lang="ru-RU" smtClean="0"/>
              <a:pPr/>
              <a:t>24</a:t>
            </a:fld>
            <a:endParaRPr lang="ru-RU" smtClean="0"/>
          </a:p>
        </p:txBody>
      </p:sp>
      <p:sp>
        <p:nvSpPr>
          <p:cNvPr id="706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06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51E6160-58F8-4BA4-9513-22A51B8C2116}" type="slidenum">
              <a:rPr lang="ru-RU" smtClean="0"/>
              <a:pPr/>
              <a:t>25</a:t>
            </a:fld>
            <a:endParaRPr lang="ru-RU" smtClean="0"/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0" y="0"/>
            <a:ext cx="1588" cy="13806488"/>
          </a:xfrm>
          <a:ln/>
        </p:spPr>
        <p:txBody>
          <a:bodyPr lIns="90000" tIns="45000" rIns="90000" bIns="45000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mtClean="0">
                <a:latin typeface="+mn-lt" charset="0"/>
                <a:ea typeface="+mn-ea" charset="0"/>
                <a:cs typeface="+mn-ea" charset="0"/>
              </a:rPr>
              <a:t>все врачи и медицинские сестры имеют сертификаты и периодически один раз в 5 лет проходят усовершенствование со сдачей квалификационного экзамена, а так же посещают лекции по различным темам, врачебные конференции на которых изучают приказы Минздрава России, Департамента здравоохранения г.Москвы и внутренние приказы.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276073CA-B60A-4EAA-8453-2E1C1D27D5B4}" type="slidenum">
              <a:rPr lang="ru-RU">
                <a:solidFill>
                  <a:srgbClr val="000000"/>
                </a:solidFill>
                <a:latin typeface="+mn-lt" charset="0"/>
                <a:ea typeface="+mn-ea" charset="0"/>
                <a:cs typeface="+mn-ea" charset="0"/>
              </a:rPr>
              <a:pPr hangingPunct="1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25</a:t>
            </a:fld>
            <a:endParaRPr lang="ru-RU">
              <a:solidFill>
                <a:srgbClr val="000000"/>
              </a:solidFill>
              <a:latin typeface="+mn-lt" charset="0"/>
              <a:ea typeface="+mn-ea" charset="0"/>
              <a:cs typeface="+mn-ea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51E6160-58F8-4BA4-9513-22A51B8C2116}" type="slidenum">
              <a:rPr lang="ru-RU" smtClean="0"/>
              <a:pPr/>
              <a:t>26</a:t>
            </a:fld>
            <a:endParaRPr lang="ru-RU" smtClean="0"/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0" y="0"/>
            <a:ext cx="1588" cy="13806488"/>
          </a:xfrm>
          <a:ln/>
        </p:spPr>
        <p:txBody>
          <a:bodyPr lIns="90000" tIns="45000" rIns="90000" bIns="45000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mtClean="0">
                <a:latin typeface="+mn-lt" charset="0"/>
                <a:ea typeface="+mn-ea" charset="0"/>
                <a:cs typeface="+mn-ea" charset="0"/>
              </a:rPr>
              <a:t>все врачи и медицинские сестры имеют сертификаты и периодически один раз в 5 лет проходят усовершенствование со сдачей квалификационного экзамена, а так же посещают лекции по различным темам, врачебные конференции на которых изучают приказы Минздрава России, Департамента здравоохранения г.Москвы и внутренние приказы.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276073CA-B60A-4EAA-8453-2E1C1D27D5B4}" type="slidenum">
              <a:rPr lang="ru-RU">
                <a:solidFill>
                  <a:srgbClr val="000000"/>
                </a:solidFill>
                <a:latin typeface="+mn-lt" charset="0"/>
                <a:ea typeface="+mn-ea" charset="0"/>
                <a:cs typeface="+mn-ea" charset="0"/>
              </a:rPr>
              <a:pPr hangingPunct="1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26</a:t>
            </a:fld>
            <a:endParaRPr lang="ru-RU">
              <a:solidFill>
                <a:srgbClr val="000000"/>
              </a:solidFill>
              <a:latin typeface="+mn-lt" charset="0"/>
              <a:ea typeface="+mn-ea" charset="0"/>
              <a:cs typeface="+mn-ea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7C7A1E6-8CDF-4A34-9361-40C7F28135C2}" type="slidenum">
              <a:rPr lang="ru-RU" smtClean="0"/>
              <a:pPr/>
              <a:t>27</a:t>
            </a:fld>
            <a:endParaRPr lang="ru-RU" smtClean="0"/>
          </a:p>
        </p:txBody>
      </p:sp>
      <p:sp>
        <p:nvSpPr>
          <p:cNvPr id="727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27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5A9840B-C4AA-44F9-A067-874825DE0255}" type="slidenum">
              <a:rPr lang="ru-RU" smtClean="0"/>
              <a:pPr/>
              <a:t>28</a:t>
            </a:fld>
            <a:endParaRPr lang="ru-RU" smtClean="0"/>
          </a:p>
        </p:txBody>
      </p:sp>
      <p:sp>
        <p:nvSpPr>
          <p:cNvPr id="737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37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5A9840B-C4AA-44F9-A067-874825DE0255}" type="slidenum">
              <a:rPr lang="ru-RU" smtClean="0"/>
              <a:pPr/>
              <a:t>29</a:t>
            </a:fld>
            <a:endParaRPr lang="ru-RU" smtClean="0"/>
          </a:p>
        </p:txBody>
      </p:sp>
      <p:sp>
        <p:nvSpPr>
          <p:cNvPr id="737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37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762533A-6058-42AB-9B97-2FC585BA1EED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5A9840B-C4AA-44F9-A067-874825DE0255}" type="slidenum">
              <a:rPr lang="ru-RU" smtClean="0"/>
              <a:pPr/>
              <a:t>30</a:t>
            </a:fld>
            <a:endParaRPr lang="ru-RU" smtClean="0"/>
          </a:p>
        </p:txBody>
      </p:sp>
      <p:sp>
        <p:nvSpPr>
          <p:cNvPr id="737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37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5A9840B-C4AA-44F9-A067-874825DE0255}" type="slidenum">
              <a:rPr lang="ru-RU" smtClean="0"/>
              <a:pPr/>
              <a:t>31</a:t>
            </a:fld>
            <a:endParaRPr lang="ru-RU" smtClean="0"/>
          </a:p>
        </p:txBody>
      </p:sp>
      <p:sp>
        <p:nvSpPr>
          <p:cNvPr id="737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37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5A9840B-C4AA-44F9-A067-874825DE0255}" type="slidenum">
              <a:rPr lang="ru-RU" smtClean="0"/>
              <a:pPr/>
              <a:t>32</a:t>
            </a:fld>
            <a:endParaRPr lang="ru-RU" smtClean="0"/>
          </a:p>
        </p:txBody>
      </p:sp>
      <p:sp>
        <p:nvSpPr>
          <p:cNvPr id="737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37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5A9840B-C4AA-44F9-A067-874825DE0255}" type="slidenum">
              <a:rPr lang="ru-RU" smtClean="0"/>
              <a:pPr/>
              <a:t>33</a:t>
            </a:fld>
            <a:endParaRPr lang="ru-RU" smtClean="0"/>
          </a:p>
        </p:txBody>
      </p:sp>
      <p:sp>
        <p:nvSpPr>
          <p:cNvPr id="737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37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5A9840B-C4AA-44F9-A067-874825DE0255}" type="slidenum">
              <a:rPr lang="ru-RU" smtClean="0"/>
              <a:pPr/>
              <a:t>34</a:t>
            </a:fld>
            <a:endParaRPr lang="ru-RU" smtClean="0"/>
          </a:p>
        </p:txBody>
      </p:sp>
      <p:sp>
        <p:nvSpPr>
          <p:cNvPr id="737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37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9BEFD11-53E7-43C4-9FCC-3487EA5618AB}" type="slidenum">
              <a:rPr lang="ru-RU" smtClean="0"/>
              <a:pPr/>
              <a:t>35</a:t>
            </a:fld>
            <a:endParaRPr lang="ru-RU" smtClean="0"/>
          </a:p>
        </p:txBody>
      </p:sp>
      <p:sp>
        <p:nvSpPr>
          <p:cNvPr id="747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47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56AA415-B77F-47DA-86FE-2D183ADD72AF}" type="slidenum">
              <a:rPr lang="ru-RU" smtClean="0"/>
              <a:pPr/>
              <a:t>36</a:t>
            </a:fld>
            <a:endParaRPr lang="ru-RU" smtClean="0"/>
          </a:p>
        </p:txBody>
      </p:sp>
      <p:sp>
        <p:nvSpPr>
          <p:cNvPr id="757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57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880699B-30B1-4E3A-B0D8-564504CC4613}" type="slidenum">
              <a:rPr lang="ru-RU" smtClean="0"/>
              <a:pPr/>
              <a:t>37</a:t>
            </a:fld>
            <a:endParaRPr lang="ru-RU" smtClean="0"/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A7D47F5-1916-4857-A1BB-592E0848318E}" type="slidenum">
              <a:rPr lang="ru-RU" smtClean="0"/>
              <a:pPr/>
              <a:t>38</a:t>
            </a:fld>
            <a:endParaRPr lang="ru-RU" smtClean="0"/>
          </a:p>
        </p:txBody>
      </p:sp>
      <p:sp>
        <p:nvSpPr>
          <p:cNvPr id="778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0" y="0"/>
            <a:ext cx="1588" cy="13806488"/>
          </a:xfrm>
          <a:ln/>
        </p:spPr>
        <p:txBody>
          <a:bodyPr lIns="90000" tIns="45000" rIns="90000" bIns="45000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mtClean="0">
                <a:latin typeface="+mn-lt" charset="0"/>
                <a:ea typeface="+mn-ea" charset="0"/>
                <a:cs typeface="+mn-ea" charset="0"/>
              </a:rPr>
              <a:t>для инвалидов и участников ВОВ, инвалидов I группы надомных и маломобильных пациентов организовываются стационары на дому, комплексные осмотры специалистов.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DAB952EB-87C4-481C-9FD5-F68A3E382900}" type="slidenum">
              <a:rPr lang="ru-RU">
                <a:solidFill>
                  <a:srgbClr val="000000"/>
                </a:solidFill>
                <a:latin typeface="+mn-lt" charset="0"/>
                <a:ea typeface="+mn-ea" charset="0"/>
                <a:cs typeface="+mn-ea" charset="0"/>
              </a:rPr>
              <a:pPr hangingPunct="1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38</a:t>
            </a:fld>
            <a:endParaRPr lang="ru-RU">
              <a:solidFill>
                <a:srgbClr val="000000"/>
              </a:solidFill>
              <a:latin typeface="+mn-lt" charset="0"/>
              <a:ea typeface="+mn-ea" charset="0"/>
              <a:cs typeface="+mn-ea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D29E182-0690-4FCB-9234-41225522DDE4}" type="slidenum">
              <a:rPr lang="ru-RU" smtClean="0"/>
              <a:pPr/>
              <a:t>39</a:t>
            </a:fld>
            <a:endParaRPr lang="ru-RU" smtClean="0"/>
          </a:p>
        </p:txBody>
      </p:sp>
      <p:sp>
        <p:nvSpPr>
          <p:cNvPr id="788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0" y="0"/>
            <a:ext cx="1588" cy="26008013"/>
          </a:xfrm>
          <a:ln/>
        </p:spPr>
        <p:txBody>
          <a:bodyPr lIns="90000" tIns="45000" rIns="90000" bIns="45000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mtClean="0">
                <a:latin typeface="+mn-lt" charset="0"/>
                <a:ea typeface="+mn-ea" charset="0"/>
                <a:cs typeface="+mn-ea" charset="0"/>
              </a:rPr>
              <a:t>проводятся ежемесячные встречи с населением, а с этого года с докладами по оказанию первой помощи себе и свои близким; анкетирование пациентов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FB0C2D85-E38F-483E-8815-77843E873DA2}" type="slidenum">
              <a:rPr lang="ru-RU">
                <a:solidFill>
                  <a:srgbClr val="000000"/>
                </a:solidFill>
                <a:latin typeface="+mn-lt" charset="0"/>
                <a:ea typeface="+mn-ea" charset="0"/>
                <a:cs typeface="+mn-ea" charset="0"/>
              </a:rPr>
              <a:pPr hangingPunct="1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39</a:t>
            </a:fld>
            <a:endParaRPr lang="ru-RU">
              <a:solidFill>
                <a:srgbClr val="000000"/>
              </a:solidFill>
              <a:latin typeface="+mn-lt" charset="0"/>
              <a:ea typeface="+mn-ea" charset="0"/>
              <a:cs typeface="+mn-ea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09798EC-D982-4C85-815E-F24D4AFE2052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34A56ED-6CFE-4D84-9F97-FA07426EA0FD}" type="slidenum">
              <a:rPr lang="ru-RU" smtClean="0"/>
              <a:pPr/>
              <a:t>40</a:t>
            </a:fld>
            <a:endParaRPr lang="ru-RU" smtClean="0"/>
          </a:p>
        </p:txBody>
      </p:sp>
      <p:sp>
        <p:nvSpPr>
          <p:cNvPr id="798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0" y="0"/>
            <a:ext cx="1588" cy="26008013"/>
          </a:xfrm>
          <a:ln/>
        </p:spPr>
        <p:txBody>
          <a:bodyPr lIns="90000" tIns="45000" rIns="90000" bIns="45000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mtClean="0">
                <a:latin typeface="+mn-lt" charset="0"/>
                <a:ea typeface="+mn-ea" charset="0"/>
                <a:cs typeface="+mn-ea" charset="0"/>
              </a:rPr>
              <a:t>проводятся ежемесячные встречи с населением, а с этого года с докладами по оказанию первой помощи себе и свои близким; анкетирование пациентов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54B3433B-CA62-4648-837F-5D30CA3D4EE1}" type="slidenum">
              <a:rPr lang="ru-RU">
                <a:solidFill>
                  <a:srgbClr val="000000"/>
                </a:solidFill>
                <a:latin typeface="+mn-lt" charset="0"/>
                <a:ea typeface="+mn-ea" charset="0"/>
                <a:cs typeface="+mn-ea" charset="0"/>
              </a:rPr>
              <a:pPr hangingPunct="1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40</a:t>
            </a:fld>
            <a:endParaRPr lang="ru-RU">
              <a:solidFill>
                <a:srgbClr val="000000"/>
              </a:solidFill>
              <a:latin typeface="+mn-lt" charset="0"/>
              <a:ea typeface="+mn-ea" charset="0"/>
              <a:cs typeface="+mn-ea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A9A7F07-764F-45BF-8CC9-6E6A025D8E93}" type="slidenum">
              <a:rPr lang="ru-RU" smtClean="0"/>
              <a:pPr/>
              <a:t>41</a:t>
            </a:fld>
            <a:endParaRPr lang="ru-RU" smtClean="0"/>
          </a:p>
        </p:txBody>
      </p:sp>
      <p:sp>
        <p:nvSpPr>
          <p:cNvPr id="808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09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6600EA1-48E2-44D6-B8AC-9209840E87C4}" type="slidenum">
              <a:rPr lang="ru-RU" smtClean="0"/>
              <a:pPr/>
              <a:t>42</a:t>
            </a:fld>
            <a:endParaRPr lang="ru-RU" smtClean="0"/>
          </a:p>
        </p:txBody>
      </p:sp>
      <p:sp>
        <p:nvSpPr>
          <p:cNvPr id="819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19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60EC929-A04C-4103-950C-A8FBEAE19BB6}" type="slidenum">
              <a:rPr lang="ru-RU" smtClean="0"/>
              <a:pPr/>
              <a:t>43</a:t>
            </a:fld>
            <a:endParaRPr lang="ru-RU" smtClean="0"/>
          </a:p>
        </p:txBody>
      </p:sp>
      <p:sp>
        <p:nvSpPr>
          <p:cNvPr id="829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29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760D055-53A1-42FC-9851-55E91FB2E853}" type="slidenum">
              <a:rPr lang="ru-RU" smtClean="0"/>
              <a:pPr/>
              <a:t>44</a:t>
            </a:fld>
            <a:endParaRPr lang="ru-RU" smtClean="0"/>
          </a:p>
        </p:txBody>
      </p:sp>
      <p:sp>
        <p:nvSpPr>
          <p:cNvPr id="839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39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E1B4EF7-104B-4EEC-A06E-51A73015DEE2}" type="slidenum">
              <a:rPr lang="ru-RU" smtClean="0"/>
              <a:pPr/>
              <a:t>45</a:t>
            </a:fld>
            <a:endParaRPr lang="ru-RU" smtClean="0"/>
          </a:p>
        </p:txBody>
      </p:sp>
      <p:sp>
        <p:nvSpPr>
          <p:cNvPr id="849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49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00BF80B-FAE8-4A3F-BDCF-0F0D96E78547}" type="slidenum">
              <a:rPr lang="ru-RU" smtClean="0"/>
              <a:pPr/>
              <a:t>46</a:t>
            </a:fld>
            <a:endParaRPr lang="ru-RU" smtClean="0"/>
          </a:p>
        </p:txBody>
      </p:sp>
      <p:sp>
        <p:nvSpPr>
          <p:cNvPr id="860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60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EFB95C7-EB0C-4B56-9083-1A22484B3D81}" type="slidenum">
              <a:rPr lang="ru-RU" smtClean="0"/>
              <a:pPr/>
              <a:t>47</a:t>
            </a:fld>
            <a:endParaRPr lang="ru-RU" smtClean="0"/>
          </a:p>
        </p:txBody>
      </p:sp>
      <p:sp>
        <p:nvSpPr>
          <p:cNvPr id="870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70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5087FD6-B0F4-4D8B-9C12-14738ECD3211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50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01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04BF262-A016-40B7-B434-43380C63DE6F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51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EDCDE3D-16FF-479A-BDCD-B4C0684FA03B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522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22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6FCBC83-AA32-4AE9-B8FD-BCD954E96712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27474B9-ECB0-409F-9735-C61D0DBEB116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552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53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11.2.14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773E3-72BE-4895-A4F2-FE9473FD0F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11.2.14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D9BF0-9C1A-411A-BA43-A46035C318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604963"/>
            <a:ext cx="2055813" cy="452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6625" cy="452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11.2.14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628A4-9CB9-425B-B09F-18C19362C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67638" cy="14652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11.2.14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D9F4E-4443-438E-8AA8-CCFBF80CD6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11.2.14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F0EE6-DC7D-4326-9806-5389D627BC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11.2.14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7BB21-8346-4276-B337-026AC14BD3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11.2.14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EF3D4-3DFB-48DE-9B9F-AD61102164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11.2.14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9D916-C7C8-4D42-A342-614EAF4C0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11.2.14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0D787-6E20-4B20-AC34-F8EE613740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11.2.14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A145A-10DA-44AF-9D92-635409AF73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11.2.14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8F383-0D6B-40C7-BF08-812A35E43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11.2.14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A6D04-D890-4DC1-A04E-9B2771CF43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11.2.14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D1E87-490E-4E8C-9F91-655150DD7D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11.2.14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557B3-9C15-4DD7-877F-8DBD804F2C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11.2.14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67BC6-2A6C-4628-9A30-9752CEFCBF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46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6625" cy="5846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11.2.14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F4B19-0817-4B9F-A0E7-8DD8CC384A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11.2.14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17CE8-E483-4F6B-A349-D48651320F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11.2.14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91E38-B86C-445D-932A-26B6835F0D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11.2.14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E5127-859E-40CD-A6BC-06C03B12F9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11.2.14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24325-4B34-43B3-8E42-24687CA10B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11.2.14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CE26B-8FAB-41DD-9E6C-3AF7D87BCF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11.2.14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BD31F-9648-4748-A6D4-5BCBAE2F0F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11.2.14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FC30C-73DA-48AA-920C-BE6E585D30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4E4"/>
            </a:gs>
            <a:gs pos="100000">
              <a:srgbClr val="E0E8F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67638" cy="1465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0" y="0"/>
            <a:ext cx="0" cy="1873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11.2.14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0" y="0"/>
            <a:ext cx="0" cy="342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63443F54-AA82-4D71-A22D-22978FBF71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5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4838" cy="452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12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sldNum="0" hdr="0" ftr="0"/>
  <p:txStyles>
    <p:titleStyle>
      <a:lvl1pPr algn="l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Droid Sans Fallback" charset="0"/>
          <a:cs typeface="Droid Sans Fallback" charset="0"/>
        </a:defRPr>
      </a:lvl2pPr>
      <a:lvl3pPr algn="l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Droid Sans Fallback" charset="0"/>
          <a:cs typeface="Droid Sans Fallback" charset="0"/>
        </a:defRPr>
      </a:lvl3pPr>
      <a:lvl4pPr algn="l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Droid Sans Fallback" charset="0"/>
          <a:cs typeface="Droid Sans Fallback" charset="0"/>
        </a:defRPr>
      </a:lvl4pPr>
      <a:lvl5pPr algn="l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Droid Sans Fallback" charset="0"/>
          <a:cs typeface="Droid Sans Fallback" charset="0"/>
        </a:defRPr>
      </a:lvl5pPr>
      <a:lvl6pPr marL="2514600" indent="-228600" algn="l" defTabSz="449263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Droid Sans Fallback" charset="0"/>
          <a:cs typeface="Droid Sans Fallback" charset="0"/>
        </a:defRPr>
      </a:lvl6pPr>
      <a:lvl7pPr marL="2971800" indent="-228600" algn="l" defTabSz="449263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Droid Sans Fallback" charset="0"/>
          <a:cs typeface="Droid Sans Fallback" charset="0"/>
        </a:defRPr>
      </a:lvl7pPr>
      <a:lvl8pPr marL="3429000" indent="-228600" algn="l" defTabSz="449263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Droid Sans Fallback" charset="0"/>
          <a:cs typeface="Droid Sans Fallback" charset="0"/>
        </a:defRPr>
      </a:lvl8pPr>
      <a:lvl9pPr marL="3886200" indent="-228600" algn="l" defTabSz="449263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49263" rtl="0" eaLnBrk="0" fontAlgn="base" hangingPunct="0">
        <a:lnSpc>
          <a:spcPct val="97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7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7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7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4E4"/>
            </a:gs>
            <a:gs pos="100000">
              <a:srgbClr val="E0E8F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4838" cy="1138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4838" cy="452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0"/>
            <a:ext cx="0" cy="2009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defRPr>
                <a:solidFill>
                  <a:srgbClr val="000000"/>
                </a:solidFill>
                <a:latin typeface="+mn-lt"/>
                <a:ea typeface="Droid Sans" charset="0"/>
                <a:cs typeface="Droid Sans" charset="0"/>
              </a:defRPr>
            </a:lvl1pPr>
          </a:lstStyle>
          <a:p>
            <a:pPr>
              <a:defRPr/>
            </a:pPr>
            <a:r>
              <a:rPr lang="ru-RU"/>
              <a:t>11.2.14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0" y="0"/>
            <a:ext cx="0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defRPr>
                <a:solidFill>
                  <a:srgbClr val="000000"/>
                </a:solidFill>
                <a:latin typeface="+mn-lt"/>
                <a:ea typeface="Droid Sans" charset="0"/>
                <a:cs typeface="Droid Sans" charset="0"/>
              </a:defRPr>
            </a:lvl1pPr>
          </a:lstStyle>
          <a:p>
            <a:pPr>
              <a:defRPr/>
            </a:pPr>
            <a:fld id="{FA66A3B7-AD8D-459C-9F31-BE81A00475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/>
  <p:txStyles>
    <p:titleStyle>
      <a:lvl1pPr algn="l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Droid Sans Fallback" charset="0"/>
          <a:cs typeface="Droid Sans Fallback" charset="0"/>
        </a:defRPr>
      </a:lvl2pPr>
      <a:lvl3pPr algn="l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Droid Sans Fallback" charset="0"/>
          <a:cs typeface="Droid Sans Fallback" charset="0"/>
        </a:defRPr>
      </a:lvl3pPr>
      <a:lvl4pPr algn="l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Droid Sans Fallback" charset="0"/>
          <a:cs typeface="Droid Sans Fallback" charset="0"/>
        </a:defRPr>
      </a:lvl4pPr>
      <a:lvl5pPr algn="l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Droid Sans Fallback" charset="0"/>
          <a:cs typeface="Droid Sans Fallback" charset="0"/>
        </a:defRPr>
      </a:lvl5pPr>
      <a:lvl6pPr marL="2514600" indent="-228600" algn="l" defTabSz="449263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Droid Sans Fallback" charset="0"/>
          <a:cs typeface="Droid Sans Fallback" charset="0"/>
        </a:defRPr>
      </a:lvl6pPr>
      <a:lvl7pPr marL="2971800" indent="-228600" algn="l" defTabSz="449263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Droid Sans Fallback" charset="0"/>
          <a:cs typeface="Droid Sans Fallback" charset="0"/>
        </a:defRPr>
      </a:lvl7pPr>
      <a:lvl8pPr marL="3429000" indent="-228600" algn="l" defTabSz="449263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Droid Sans Fallback" charset="0"/>
          <a:cs typeface="Droid Sans Fallback" charset="0"/>
        </a:defRPr>
      </a:lvl8pPr>
      <a:lvl9pPr marL="3886200" indent="-228600" algn="l" defTabSz="449263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49263" rtl="0" eaLnBrk="0" fontAlgn="base" hangingPunct="0">
        <a:lnSpc>
          <a:spcPct val="97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7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7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7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4E4"/>
            </a:gs>
            <a:gs pos="100000">
              <a:srgbClr val="E0E8F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109538"/>
            <a:ext cx="7773987" cy="1768475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700" b="1" smtClean="0"/>
              <a:t>ДЕПАРТАМЕНТ ЗДРАВООХРАНЕНИЯ ГОРОДА МОСКВЫ</a:t>
            </a:r>
            <a:r>
              <a:rPr lang="ru-RU" sz="2800" b="1" smtClean="0"/>
              <a:t/>
            </a:r>
            <a:br>
              <a:rPr lang="ru-RU" sz="2800" b="1" smtClean="0"/>
            </a:br>
            <a:r>
              <a:rPr lang="ru-RU" sz="2800" smtClean="0">
                <a:latin typeface="Times New Roman" pitchFamily="16" charset="0"/>
                <a:cs typeface="Times New Roman" pitchFamily="16" charset="0"/>
              </a:rPr>
              <a:t>ГБУЗ ГОРОДСКАЯ ПОЛИКЛИНИКА № 219</a:t>
            </a:r>
            <a:r>
              <a:rPr lang="ru-RU" sz="2800" smtClean="0"/>
              <a:t/>
            </a:r>
            <a:br>
              <a:rPr lang="ru-RU" sz="2800" smtClean="0"/>
            </a:br>
            <a:endParaRPr lang="ru-RU" sz="280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714500" y="5000625"/>
            <a:ext cx="7056438" cy="1522413"/>
          </a:xfrm>
        </p:spPr>
        <p:txBody>
          <a:bodyPr lIns="91440" tIns="45720" rIns="91440" bIns="45720"/>
          <a:lstStyle/>
          <a:p>
            <a:pPr indent="-339725" algn="ctr" eaLnBrk="1" hangingPunct="1">
              <a:lnSpc>
                <a:spcPct val="100000"/>
              </a:lnSpc>
              <a:spcBef>
                <a:spcPts val="725"/>
              </a:spcBef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600" b="1" smtClean="0">
              <a:solidFill>
                <a:srgbClr val="002060"/>
              </a:solidFill>
            </a:endParaRPr>
          </a:p>
          <a:p>
            <a:pPr indent="-339725" algn="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 smtClean="0">
                <a:solidFill>
                  <a:srgbClr val="002060"/>
                </a:solidFill>
              </a:rPr>
              <a:t>Главный врач</a:t>
            </a:r>
          </a:p>
          <a:p>
            <a:pPr indent="-339725" algn="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800" b="1" i="1" smtClean="0">
              <a:solidFill>
                <a:srgbClr val="002060"/>
              </a:solidFill>
            </a:endParaRP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611188" y="2286000"/>
            <a:ext cx="8004175" cy="1935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 hangingPunct="1">
              <a:lnSpc>
                <a:spcPct val="100000"/>
              </a:lnSpc>
              <a:spcBef>
                <a:spcPts val="7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Ежегодный доклад о деятельности ГБУЗ городской поликлиники № 219 по оказанию медицинской помощи жителям города Москвы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4E4"/>
            </a:gs>
            <a:gs pos="100000">
              <a:srgbClr val="E0E8F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lIns="0" tIns="12240" rIns="0" bIns="0"/>
          <a:lstStyle/>
          <a:p>
            <a:pPr algn="ctr" eaLnBrk="1" hangingPunct="1">
              <a:lnSpc>
                <a:spcPct val="98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smtClean="0">
                <a:solidFill>
                  <a:srgbClr val="002060"/>
                </a:solidFill>
              </a:rPr>
              <a:t>Структура ГБУЗ «ГП № 219 ДЗМ» (продолжение).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42875" y="1000125"/>
            <a:ext cx="8858250" cy="579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6240" rIns="90000" bIns="45000"/>
          <a:lstStyle/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6" charset="0"/>
              </a:rPr>
              <a:t>В составе имеется</a:t>
            </a:r>
            <a:r>
              <a:rPr lang="en-US" sz="2400">
                <a:solidFill>
                  <a:srgbClr val="000000"/>
                </a:solidFill>
                <a:latin typeface="Times New Roman" pitchFamily="16" charset="0"/>
              </a:rPr>
              <a:t>:</a:t>
            </a:r>
            <a:r>
              <a:rPr lang="ru-RU" sz="2400">
                <a:solidFill>
                  <a:srgbClr val="000000"/>
                </a:solidFill>
                <a:latin typeface="Times New Roman" pitchFamily="16" charset="0"/>
              </a:rPr>
              <a:t> </a:t>
            </a:r>
          </a:p>
          <a:p>
            <a:pPr algn="just">
              <a:buClrTx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ru-RU" sz="2000">
                <a:solidFill>
                  <a:srgbClr val="000000"/>
                </a:solidFill>
                <a:latin typeface="Times New Roman" pitchFamily="16" charset="0"/>
              </a:rPr>
              <a:t>Кардиоревматологическое </a:t>
            </a:r>
          </a:p>
          <a:p>
            <a:pPr algn="just">
              <a:buClrTx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6" charset="0"/>
              </a:rPr>
              <a:t> Неврологическое</a:t>
            </a:r>
          </a:p>
          <a:p>
            <a:pPr algn="just">
              <a:buClrTx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6" charset="0"/>
              </a:rPr>
              <a:t> Эндокринологическое</a:t>
            </a:r>
          </a:p>
          <a:p>
            <a:pPr algn="just">
              <a:buClrTx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6" charset="0"/>
              </a:rPr>
              <a:t> Урологическое</a:t>
            </a:r>
          </a:p>
          <a:p>
            <a:pPr algn="just">
              <a:buClrTx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6" charset="0"/>
              </a:rPr>
              <a:t> Офтальмологическое</a:t>
            </a:r>
          </a:p>
          <a:p>
            <a:pPr algn="just">
              <a:buClrTx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6" charset="0"/>
              </a:rPr>
              <a:t> Отоларингологическое</a:t>
            </a:r>
          </a:p>
          <a:p>
            <a:pPr algn="just">
              <a:buClrTx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6" charset="0"/>
              </a:rPr>
              <a:t> Стоматологическое</a:t>
            </a:r>
          </a:p>
          <a:p>
            <a:pPr algn="just">
              <a:buClrTx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6" charset="0"/>
              </a:rPr>
              <a:t> Консультативно-диагностическое отделения</a:t>
            </a:r>
          </a:p>
          <a:p>
            <a:pPr algn="just">
              <a:buClrTx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6" charset="0"/>
              </a:rPr>
              <a:t> Отделение медицинской реабилитации</a:t>
            </a:r>
          </a:p>
          <a:p>
            <a:pPr algn="just">
              <a:buClrTx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6" charset="0"/>
              </a:rPr>
              <a:t> Клинико-диагностическая лаборатория</a:t>
            </a:r>
          </a:p>
          <a:p>
            <a:pPr algn="just">
              <a:buClrTx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6" charset="0"/>
              </a:rPr>
              <a:t> отделение профилактики</a:t>
            </a:r>
          </a:p>
          <a:p>
            <a:pPr algn="just">
              <a:buClrTx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6" charset="0"/>
              </a:rPr>
              <a:t> отделение лучевой диагностики, в котором в 2013 году установлен аппарат МРТ.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6" charset="0"/>
              </a:rPr>
              <a:t>		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6" charset="0"/>
              </a:rPr>
              <a:t>		Для улучшения доступности и качества оказания медицинской помощи в 2013 году в каждом филиале и ГП № 219 открыт и функционирует дневной стационар.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4E4"/>
            </a:gs>
            <a:gs pos="100000">
              <a:srgbClr val="E0E8F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14313"/>
            <a:ext cx="8228013" cy="714375"/>
          </a:xfrm>
        </p:spPr>
        <p:txBody>
          <a:bodyPr/>
          <a:lstStyle/>
          <a:p>
            <a:pPr algn="ctr" eaLnBrk="1" hangingPunct="1">
              <a:lnSpc>
                <a:spcPct val="98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smtClean="0">
                <a:solidFill>
                  <a:srgbClr val="002060"/>
                </a:solidFill>
              </a:rPr>
              <a:t>Структура ГБУЗ «ГП № 219 ДЗМ» (продолжение).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92125" y="1625600"/>
          <a:ext cx="8232775" cy="4522788"/>
        </p:xfrm>
        <a:graphic>
          <a:graphicData uri="http://schemas.openxmlformats.org/presentationml/2006/ole">
            <p:oleObj spid="_x0000_s1026" r:id="rId4" imgW="8129160" imgH="4534560" progId="Excel.Sheet.8">
              <p:embed/>
            </p:oleObj>
          </a:graphicData>
        </a:graphic>
      </p:graphicFrame>
      <p:graphicFrame>
        <p:nvGraphicFramePr>
          <p:cNvPr id="15363" name="Group 3"/>
          <p:cNvGraphicFramePr>
            <a:graphicFrameLocks noGrp="1"/>
          </p:cNvGraphicFramePr>
          <p:nvPr/>
        </p:nvGraphicFramePr>
        <p:xfrm>
          <a:off x="142844" y="1142984"/>
          <a:ext cx="8858312" cy="5430838"/>
        </p:xfrm>
        <a:graphic>
          <a:graphicData uri="http://schemas.openxmlformats.org/drawingml/2006/table">
            <a:tbl>
              <a:tblPr/>
              <a:tblGrid>
                <a:gridCol w="1847020"/>
                <a:gridCol w="995022"/>
                <a:gridCol w="888907"/>
                <a:gridCol w="1113440"/>
                <a:gridCol w="688980"/>
                <a:gridCol w="492128"/>
                <a:gridCol w="598244"/>
                <a:gridCol w="2234571"/>
              </a:tblGrid>
              <a:tr h="7112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Droid Sans Fallback" charset="0"/>
                          <a:cs typeface="Droid Sans Fallback" charset="0"/>
                        </a:rPr>
                        <a:t>АМЦ</a:t>
                      </a:r>
                    </a:p>
                  </a:txBody>
                  <a:tcPr marL="90000" marR="90000" marT="14976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Droid Sans Fallback" charset="0"/>
                          <a:cs typeface="Droid Sans Fallback" charset="0"/>
                        </a:rPr>
                        <a:t>Ставки</a:t>
                      </a:r>
                    </a:p>
                  </a:txBody>
                  <a:tcPr marL="90000" marR="90000" marT="12384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Droid Sans Fallback" charset="0"/>
                          <a:cs typeface="Droid Sans Fallback" charset="0"/>
                        </a:rPr>
                        <a:t>Занято</a:t>
                      </a:r>
                    </a:p>
                  </a:txBody>
                  <a:tcPr marL="90000" marR="90000" marT="12384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Droid Sans Fallback" charset="0"/>
                          <a:cs typeface="Droid Sans Fallback" charset="0"/>
                        </a:rPr>
                        <a:t>Физ. лиц</a:t>
                      </a:r>
                    </a:p>
                  </a:txBody>
                  <a:tcPr marL="90000" marR="90000" marT="12384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Droid Sans Fallback" charset="0"/>
                          <a:cs typeface="Droid Sans Fallback" charset="0"/>
                        </a:rPr>
                        <a:t>ВКК</a:t>
                      </a:r>
                    </a:p>
                  </a:txBody>
                  <a:tcPr marL="90000" marR="90000" marT="12384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Droid Sans Fallback" charset="0"/>
                          <a:cs typeface="Droid Sans Fallback" charset="0"/>
                        </a:rPr>
                        <a:t>1 КК</a:t>
                      </a:r>
                    </a:p>
                  </a:txBody>
                  <a:tcPr marL="90000" marR="90000" marT="12384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Droid Sans Fallback" charset="0"/>
                          <a:cs typeface="Droid Sans Fallback" charset="0"/>
                        </a:rPr>
                        <a:t>2 КК</a:t>
                      </a:r>
                    </a:p>
                  </a:txBody>
                  <a:tcPr marL="90000" marR="90000" marT="12384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Droid Sans Fallback" charset="0"/>
                          <a:cs typeface="Droid Sans Fallback" charset="0"/>
                        </a:rPr>
                        <a:t>Укомплектованность</a:t>
                      </a:r>
                    </a:p>
                  </a:txBody>
                  <a:tcPr marL="90000" marR="90000" marT="12384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Droid Sans Fallback" charset="0"/>
                          <a:cs typeface="Droid Sans Fallback" charset="0"/>
                        </a:rPr>
                        <a:t>Врачи</a:t>
                      </a:r>
                    </a:p>
                  </a:txBody>
                  <a:tcPr marL="90000" marR="90000" marT="12384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444,0</a:t>
                      </a:r>
                    </a:p>
                  </a:txBody>
                  <a:tcPr marL="90000" marR="90000" marT="92124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435</a:t>
                      </a:r>
                    </a:p>
                  </a:txBody>
                  <a:tcPr marL="90000" marR="90000" marT="92124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385</a:t>
                      </a:r>
                    </a:p>
                  </a:txBody>
                  <a:tcPr marL="90000" marR="90000" marT="92124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120</a:t>
                      </a:r>
                    </a:p>
                  </a:txBody>
                  <a:tcPr marL="90000" marR="90000" marT="92124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28</a:t>
                      </a:r>
                    </a:p>
                  </a:txBody>
                  <a:tcPr marL="90000" marR="90000" marT="92124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10</a:t>
                      </a:r>
                    </a:p>
                  </a:txBody>
                  <a:tcPr marL="90000" marR="90000" marT="92124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97%</a:t>
                      </a:r>
                    </a:p>
                  </a:txBody>
                  <a:tcPr marL="90000" marR="90000" marT="92124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5"/>
                    </a:solidFill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Droid Sans Fallback" charset="0"/>
                          <a:cs typeface="Droid Sans Fallback" charset="0"/>
                        </a:rPr>
                        <a:t>Врачи терапевты участковые</a:t>
                      </a:r>
                    </a:p>
                  </a:txBody>
                  <a:tcPr marL="90000" marR="90000" marT="12384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96,25</a:t>
                      </a:r>
                    </a:p>
                  </a:txBody>
                  <a:tcPr marL="90000" marR="90000" marT="92124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86,25</a:t>
                      </a:r>
                    </a:p>
                  </a:txBody>
                  <a:tcPr marL="90000" marR="90000" marT="92124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74</a:t>
                      </a:r>
                    </a:p>
                  </a:txBody>
                  <a:tcPr marL="90000" marR="90000" marT="92124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28</a:t>
                      </a:r>
                    </a:p>
                  </a:txBody>
                  <a:tcPr marL="90000" marR="90000" marT="92124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5</a:t>
                      </a:r>
                    </a:p>
                  </a:txBody>
                  <a:tcPr marL="90000" marR="90000" marT="92124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5</a:t>
                      </a:r>
                    </a:p>
                  </a:txBody>
                  <a:tcPr marL="90000" marR="90000" marT="92124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89%</a:t>
                      </a:r>
                    </a:p>
                  </a:txBody>
                  <a:tcPr marL="90000" marR="90000" marT="92124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5"/>
                    </a:solidFill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Droid Sans Fallback" charset="0"/>
                          <a:cs typeface="Droid Sans Fallback" charset="0"/>
                        </a:rPr>
                        <a:t>Врачи педиатры участковые</a:t>
                      </a:r>
                    </a:p>
                  </a:txBody>
                  <a:tcPr marL="90000" marR="90000" marT="12384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10,25</a:t>
                      </a:r>
                    </a:p>
                  </a:txBody>
                  <a:tcPr marL="90000" marR="90000" marT="92124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9,5</a:t>
                      </a:r>
                    </a:p>
                  </a:txBody>
                  <a:tcPr marL="90000" marR="90000" marT="92124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10</a:t>
                      </a:r>
                    </a:p>
                  </a:txBody>
                  <a:tcPr marL="90000" marR="90000" marT="92124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4</a:t>
                      </a:r>
                    </a:p>
                  </a:txBody>
                  <a:tcPr marL="90000" marR="90000" marT="92124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0</a:t>
                      </a:r>
                    </a:p>
                  </a:txBody>
                  <a:tcPr marL="90000" marR="90000" marT="92124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0</a:t>
                      </a:r>
                    </a:p>
                  </a:txBody>
                  <a:tcPr marL="90000" marR="90000" marT="92124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95%</a:t>
                      </a:r>
                    </a:p>
                  </a:txBody>
                  <a:tcPr marL="90000" marR="90000" marT="92124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5"/>
                    </a:solidFill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Droid Sans Fallback" charset="0"/>
                          <a:cs typeface="Droid Sans Fallback" charset="0"/>
                        </a:rPr>
                        <a:t>Специалисты</a:t>
                      </a:r>
                    </a:p>
                  </a:txBody>
                  <a:tcPr marL="90000" marR="90000" marT="12384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337,5</a:t>
                      </a:r>
                    </a:p>
                  </a:txBody>
                  <a:tcPr marL="90000" marR="90000" marT="92124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335,75</a:t>
                      </a:r>
                    </a:p>
                  </a:txBody>
                  <a:tcPr marL="90000" marR="90000" marT="92124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301</a:t>
                      </a:r>
                    </a:p>
                  </a:txBody>
                  <a:tcPr marL="90000" marR="90000" marT="92124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88</a:t>
                      </a:r>
                    </a:p>
                  </a:txBody>
                  <a:tcPr marL="90000" marR="90000" marT="92124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23</a:t>
                      </a:r>
                    </a:p>
                  </a:txBody>
                  <a:tcPr marL="90000" marR="90000" marT="92124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5</a:t>
                      </a:r>
                    </a:p>
                  </a:txBody>
                  <a:tcPr marL="90000" marR="90000" marT="92124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99%</a:t>
                      </a:r>
                    </a:p>
                  </a:txBody>
                  <a:tcPr marL="90000" marR="90000" marT="92124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5"/>
                    </a:solidFill>
                  </a:tcPr>
                </a:tc>
              </a:tr>
              <a:tr h="9667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Droid Sans Fallback" charset="0"/>
                          <a:cs typeface="Droid Sans Fallback" charset="0"/>
                        </a:rPr>
                        <a:t>Средний медицинский персонал</a:t>
                      </a:r>
                    </a:p>
                  </a:txBody>
                  <a:tcPr marL="90000" marR="90000" marT="12384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635,75</a:t>
                      </a:r>
                    </a:p>
                  </a:txBody>
                  <a:tcPr marL="90000" marR="90000" marT="92124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625,25</a:t>
                      </a:r>
                    </a:p>
                  </a:txBody>
                  <a:tcPr marL="90000" marR="90000" marT="92124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595</a:t>
                      </a:r>
                    </a:p>
                  </a:txBody>
                  <a:tcPr marL="90000" marR="90000" marT="92124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137</a:t>
                      </a:r>
                    </a:p>
                  </a:txBody>
                  <a:tcPr marL="90000" marR="90000" marT="92124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41</a:t>
                      </a:r>
                    </a:p>
                  </a:txBody>
                  <a:tcPr marL="90000" marR="90000" marT="92124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8</a:t>
                      </a:r>
                    </a:p>
                  </a:txBody>
                  <a:tcPr marL="90000" marR="90000" marT="92124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98%</a:t>
                      </a:r>
                    </a:p>
                  </a:txBody>
                  <a:tcPr marL="90000" marR="90000" marT="92124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5"/>
                    </a:solidFill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Droid Sans Fallback" charset="0"/>
                          <a:cs typeface="Droid Sans Fallback" charset="0"/>
                        </a:rPr>
                        <a:t>М/с терапевтов участковые</a:t>
                      </a:r>
                    </a:p>
                  </a:txBody>
                  <a:tcPr marL="90000" marR="90000" marT="12384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96,5</a:t>
                      </a:r>
                    </a:p>
                  </a:txBody>
                  <a:tcPr marL="90000" marR="90000" marT="92124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89,25</a:t>
                      </a:r>
                    </a:p>
                  </a:txBody>
                  <a:tcPr marL="90000" marR="90000" marT="92124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83</a:t>
                      </a:r>
                    </a:p>
                  </a:txBody>
                  <a:tcPr marL="90000" marR="90000" marT="92124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32</a:t>
                      </a:r>
                    </a:p>
                  </a:txBody>
                  <a:tcPr marL="90000" marR="90000" marT="92124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7</a:t>
                      </a:r>
                    </a:p>
                  </a:txBody>
                  <a:tcPr marL="90000" marR="90000" marT="92124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3</a:t>
                      </a:r>
                    </a:p>
                  </a:txBody>
                  <a:tcPr marL="90000" marR="90000" marT="92124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92%</a:t>
                      </a:r>
                    </a:p>
                  </a:txBody>
                  <a:tcPr marL="90000" marR="90000" marT="92124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5"/>
                    </a:solidFill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Droid Sans Fallback" charset="0"/>
                          <a:cs typeface="Droid Sans Fallback" charset="0"/>
                        </a:rPr>
                        <a:t>М/с педиатров участковые</a:t>
                      </a:r>
                    </a:p>
                  </a:txBody>
                  <a:tcPr marL="90000" marR="90000" marT="12384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12,5</a:t>
                      </a:r>
                    </a:p>
                  </a:txBody>
                  <a:tcPr marL="90000" marR="90000" marT="92124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12,5</a:t>
                      </a:r>
                    </a:p>
                  </a:txBody>
                  <a:tcPr marL="90000" marR="90000" marT="92124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12</a:t>
                      </a:r>
                    </a:p>
                  </a:txBody>
                  <a:tcPr marL="90000" marR="90000" marT="92124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2</a:t>
                      </a:r>
                    </a:p>
                  </a:txBody>
                  <a:tcPr marL="90000" marR="90000" marT="92124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1</a:t>
                      </a:r>
                    </a:p>
                  </a:txBody>
                  <a:tcPr marL="90000" marR="90000" marT="92124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0</a:t>
                      </a:r>
                    </a:p>
                  </a:txBody>
                  <a:tcPr marL="90000" marR="90000" marT="92124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100%</a:t>
                      </a:r>
                    </a:p>
                  </a:txBody>
                  <a:tcPr marL="90000" marR="90000" marT="92124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4E4"/>
            </a:gs>
            <a:gs pos="100000">
              <a:srgbClr val="E0E8F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714375"/>
            <a:ext cx="7451725" cy="5988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669925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smtClean="0">
                <a:solidFill>
                  <a:srgbClr val="002060"/>
                </a:solidFill>
              </a:rPr>
              <a:t>Комната комфортного пребывания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4E4"/>
            </a:gs>
            <a:gs pos="100000">
              <a:srgbClr val="E0E8F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642938"/>
            <a:ext cx="7416800" cy="5965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598488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smtClean="0">
                <a:solidFill>
                  <a:srgbClr val="002060"/>
                </a:solidFill>
              </a:rPr>
              <a:t>Пандус для инвалидов-колясочников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4E4"/>
            </a:gs>
            <a:gs pos="100000">
              <a:srgbClr val="E0E8F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642938"/>
            <a:ext cx="8358188" cy="6024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669925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smtClean="0">
                <a:solidFill>
                  <a:srgbClr val="002060"/>
                </a:solidFill>
              </a:rPr>
              <a:t>Игровая комната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4E4"/>
            </a:gs>
            <a:gs pos="100000">
              <a:srgbClr val="E0E8F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714375"/>
            <a:ext cx="7929562" cy="5948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8128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smtClean="0">
                <a:solidFill>
                  <a:srgbClr val="002060"/>
                </a:solidFill>
              </a:rPr>
              <a:t>Комната здорового ребенка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4E4"/>
            </a:gs>
            <a:gs pos="100000">
              <a:srgbClr val="E0E8F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785813"/>
            <a:ext cx="7572375" cy="5853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741363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smtClean="0">
                <a:solidFill>
                  <a:srgbClr val="002060"/>
                </a:solidFill>
              </a:rPr>
              <a:t>Прием врача-педиатра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4E4"/>
            </a:gs>
            <a:gs pos="100000">
              <a:srgbClr val="E0E8F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714375"/>
            <a:ext cx="8286750" cy="6026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741363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smtClean="0">
                <a:solidFill>
                  <a:srgbClr val="002060"/>
                </a:solidFill>
              </a:rPr>
              <a:t>Кабинет УЗИ-диагностики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4E4"/>
            </a:gs>
            <a:gs pos="100000">
              <a:srgbClr val="E0E8F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857250"/>
            <a:ext cx="7858125" cy="5740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741363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smtClean="0">
                <a:solidFill>
                  <a:srgbClr val="002060"/>
                </a:solidFill>
              </a:rPr>
              <a:t>Уголок комфортного пребывания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4E4"/>
            </a:gs>
            <a:gs pos="100000">
              <a:srgbClr val="E0E8F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1123950"/>
            <a:ext cx="7024687" cy="5268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642938"/>
            <a:ext cx="7559675" cy="6042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388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598488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smtClean="0">
                <a:solidFill>
                  <a:srgbClr val="002060"/>
                </a:solidFill>
              </a:rPr>
              <a:t>Дневной стационар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4E4"/>
            </a:gs>
            <a:gs pos="100000">
              <a:srgbClr val="E0E8F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285750" y="274638"/>
            <a:ext cx="8715375" cy="65405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ГБУЗ «Городская поликлиника № 219 ДЗМ»</a:t>
            </a: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393700" y="1000125"/>
            <a:ext cx="8318500" cy="5119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9840" rIns="90000" bIns="45000"/>
          <a:lstStyle/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>
                <a:solidFill>
                  <a:srgbClr val="000000"/>
                </a:solidFill>
                <a:latin typeface="Times New Roman" pitchFamily="16" charset="0"/>
              </a:rPr>
              <a:t>		</a:t>
            </a:r>
            <a:r>
              <a:rPr lang="ru-RU" sz="2800">
                <a:solidFill>
                  <a:srgbClr val="000000"/>
                </a:solidFill>
                <a:latin typeface="Times New Roman" pitchFamily="16" charset="0"/>
              </a:rPr>
              <a:t>Согласно приказу Департамента здравоохранения города Москвы от 05.05.2012 года была проведена реорганизация путем присоединения ГП № 97, № 126, № 151, № 200 к ГП № 219 и сформирована ГБУЗ «ГП № 219 ДЗМ».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>
                <a:solidFill>
                  <a:srgbClr val="000000"/>
                </a:solidFill>
                <a:latin typeface="Times New Roman" pitchFamily="16" charset="0"/>
              </a:rPr>
              <a:t>С филиалами № 1, № 2, № 3, № 4 ГБУЗ «ГП № 219 ДЗМ»</a:t>
            </a:r>
            <a:r>
              <a:rPr lang="en-US" sz="2800">
                <a:solidFill>
                  <a:srgbClr val="000000"/>
                </a:solidFill>
                <a:latin typeface="Times New Roman" pitchFamily="16" charset="0"/>
              </a:rPr>
              <a:t>.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>
                <a:solidFill>
                  <a:srgbClr val="000000"/>
                </a:solidFill>
                <a:latin typeface="Times New Roman" pitchFamily="16" charset="0"/>
              </a:rPr>
              <a:t>		Обслуживает 266000 прикрепленного населения, проживающего в Северном Тушино, Южном Тушино и Куркино, из них 14700 детского населения.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4E4"/>
            </a:gs>
            <a:gs pos="100000">
              <a:srgbClr val="E0E8F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684213" y="333375"/>
            <a:ext cx="8229600" cy="584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 hangingPunct="1">
              <a:lnSpc>
                <a:spcPct val="100000"/>
              </a:lnSpc>
              <a:spcBef>
                <a:spcPts val="563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002060"/>
                </a:solidFill>
                <a:latin typeface="Calibri" charset="0"/>
              </a:rPr>
              <a:t>График работы подразделений</a:t>
            </a:r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395288" y="2474913"/>
            <a:ext cx="8316912" cy="395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  <a:latin typeface="Calibri" charset="0"/>
              </a:rPr>
              <a:t>Женская консультация</a:t>
            </a:r>
            <a:r>
              <a:rPr lang="ru-RU">
                <a:solidFill>
                  <a:srgbClr val="000000"/>
                </a:solidFill>
                <a:latin typeface="Calibri" charset="0"/>
              </a:rPr>
              <a:t>: будни с 8:00 до 20:00, суббота с 9:00 до 15:00.</a:t>
            </a: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900113" y="4652963"/>
            <a:ext cx="7272337" cy="1309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  <a:latin typeface="Calibri" charset="0"/>
              </a:rPr>
              <a:t>Ежемесячно и по необходимости проводятся выездные консультации заведующих отделениями и врачами-специалистами 2 уровня из ГБУЗ «ГП №219 ДЗМ» по филиалам.</a:t>
            </a:r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3851275" y="1106488"/>
            <a:ext cx="6173788" cy="944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  <a:latin typeface="Calibri" charset="0"/>
              </a:rPr>
              <a:t>Детское подразделение</a:t>
            </a:r>
            <a:r>
              <a:rPr lang="ru-RU">
                <a:solidFill>
                  <a:srgbClr val="000000"/>
                </a:solidFill>
                <a:latin typeface="Calibri" charset="0"/>
              </a:rPr>
              <a:t>: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Calibri" charset="0"/>
              </a:rPr>
              <a:t>будни с 8:30 до 19:00,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Calibri" charset="0"/>
              </a:rPr>
              <a:t>суббота и воскресенье с 9: 00 до 15:00</a:t>
            </a:r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395288" y="1128713"/>
            <a:ext cx="4032250" cy="1492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  <a:latin typeface="Calibri" charset="0"/>
              </a:rPr>
              <a:t>Взрослое подразделение</a:t>
            </a:r>
            <a:r>
              <a:rPr lang="ru-RU">
                <a:solidFill>
                  <a:srgbClr val="000000"/>
                </a:solidFill>
                <a:latin typeface="Calibri" charset="0"/>
              </a:rPr>
              <a:t>: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Calibri" charset="0"/>
              </a:rPr>
              <a:t>будни с 8:00 до 20:00,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Calibri" charset="0"/>
              </a:rPr>
              <a:t>суббота с 9:00 до 18:00,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Calibri" charset="0"/>
              </a:rPr>
              <a:t>воскресение с 9:00 до 16:00.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3559" name="Rectangle 6"/>
          <p:cNvSpPr>
            <a:spLocks noChangeArrowheads="1"/>
          </p:cNvSpPr>
          <p:nvPr/>
        </p:nvSpPr>
        <p:spPr bwMode="auto">
          <a:xfrm>
            <a:off x="684213" y="3800475"/>
            <a:ext cx="7272337" cy="70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i="1">
                <a:solidFill>
                  <a:srgbClr val="000000"/>
                </a:solidFill>
                <a:latin typeface="Calibri" charset="0"/>
              </a:rPr>
              <a:t> Каждая третья суббота месяца «День открытых дверей», работают все специалисты филиала.</a:t>
            </a:r>
          </a:p>
        </p:txBody>
      </p:sp>
      <p:sp>
        <p:nvSpPr>
          <p:cNvPr id="23560" name="Rectangle 7"/>
          <p:cNvSpPr>
            <a:spLocks noChangeArrowheads="1"/>
          </p:cNvSpPr>
          <p:nvPr/>
        </p:nvSpPr>
        <p:spPr bwMode="auto">
          <a:xfrm>
            <a:off x="554038" y="2987675"/>
            <a:ext cx="8229600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 hangingPunct="1">
              <a:lnSpc>
                <a:spcPct val="10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  <a:latin typeface="Calibri" charset="0"/>
              </a:rPr>
              <a:t>Для оперативного решения вопросов медицинского обеспечения работает дежурный администратор.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4E4"/>
            </a:gs>
            <a:gs pos="100000">
              <a:srgbClr val="E0E8F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>
          <a:xfrm>
            <a:off x="395288" y="93663"/>
            <a:ext cx="8229600" cy="1189037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smtClean="0">
                <a:solidFill>
                  <a:srgbClr val="002060"/>
                </a:solidFill>
              </a:rPr>
              <a:t>В 2013 году установлены терминалы ЕМИАС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368425"/>
            <a:ext cx="8091487" cy="5086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4E4"/>
            </a:gs>
            <a:gs pos="100000">
              <a:srgbClr val="E0E8F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229600" cy="741362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smtClean="0">
                <a:solidFill>
                  <a:srgbClr val="002060"/>
                </a:solidFill>
              </a:rPr>
              <a:t>Работа врача-терапевта в ЕМИАС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857250"/>
            <a:ext cx="8064500" cy="5734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4E4"/>
            </a:gs>
            <a:gs pos="100000">
              <a:srgbClr val="E0E8F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229600" cy="11430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smtClean="0">
                <a:solidFill>
                  <a:srgbClr val="002060"/>
                </a:solidFill>
              </a:rPr>
              <a:t>Запись на прием</a:t>
            </a: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611188" y="1052513"/>
            <a:ext cx="8229600" cy="4535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38138" hangingPunct="1">
              <a:lnSpc>
                <a:spcPct val="100000"/>
              </a:lnSpc>
              <a:spcBef>
                <a:spcPts val="525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1400">
                <a:solidFill>
                  <a:srgbClr val="000000"/>
                </a:solidFill>
                <a:latin typeface="Calibri" charset="0"/>
              </a:rPr>
              <a:t>1</a:t>
            </a:r>
            <a:r>
              <a:rPr lang="ru-RU" sz="1400" b="1">
                <a:solidFill>
                  <a:srgbClr val="000000"/>
                </a:solidFill>
                <a:latin typeface="Calibri" charset="0"/>
              </a:rPr>
              <a:t>. Самостоятельная запись</a:t>
            </a:r>
            <a:r>
              <a:rPr lang="ru-RU" sz="1400">
                <a:solidFill>
                  <a:srgbClr val="000000"/>
                </a:solidFill>
                <a:latin typeface="Calibri" charset="0"/>
              </a:rPr>
              <a:t>:</a:t>
            </a:r>
          </a:p>
          <a:p>
            <a:pPr marL="342900" indent="-338138" hangingPunct="1">
              <a:lnSpc>
                <a:spcPct val="100000"/>
              </a:lnSpc>
              <a:spcBef>
                <a:spcPts val="525"/>
              </a:spcBef>
              <a:buClr>
                <a:srgbClr val="C00000"/>
              </a:buClr>
              <a:buFont typeface="Wingdings" charset="2"/>
              <a:buChar char="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1400">
                <a:solidFill>
                  <a:srgbClr val="000000"/>
                </a:solidFill>
                <a:latin typeface="Calibri" charset="0"/>
              </a:rPr>
              <a:t>Через терминалы ЕМИАС (с 2013 года) –на прием к врачам: терапевтам, педиатрам, акушерам-гинекологам, хирургам, офтальмологам, урологу, ЛОР-врачу, стоматологам;</a:t>
            </a:r>
          </a:p>
          <a:p>
            <a:pPr marL="342900" indent="-338138" hangingPunct="1">
              <a:lnSpc>
                <a:spcPct val="100000"/>
              </a:lnSpc>
              <a:spcBef>
                <a:spcPts val="525"/>
              </a:spcBef>
              <a:buClr>
                <a:srgbClr val="C00000"/>
              </a:buClr>
              <a:buFont typeface="Wingdings" charset="2"/>
              <a:buChar char="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1400">
                <a:solidFill>
                  <a:srgbClr val="000000"/>
                </a:solidFill>
                <a:latin typeface="Calibri" charset="0"/>
              </a:rPr>
              <a:t>По телефону регистратуры;</a:t>
            </a:r>
          </a:p>
          <a:p>
            <a:pPr marL="342900" indent="-338138" hangingPunct="1">
              <a:lnSpc>
                <a:spcPct val="100000"/>
              </a:lnSpc>
              <a:spcBef>
                <a:spcPts val="525"/>
              </a:spcBef>
              <a:buClr>
                <a:srgbClr val="C00000"/>
              </a:buClr>
              <a:buFont typeface="Wingdings" charset="2"/>
              <a:buChar char="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1400">
                <a:solidFill>
                  <a:srgbClr val="000000"/>
                </a:solidFill>
                <a:latin typeface="Calibri" charset="0"/>
              </a:rPr>
              <a:t>Через единую телефонную службу call-центра;</a:t>
            </a:r>
          </a:p>
          <a:p>
            <a:pPr marL="342900" indent="-338138" hangingPunct="1">
              <a:lnSpc>
                <a:spcPct val="100000"/>
              </a:lnSpc>
              <a:spcBef>
                <a:spcPts val="525"/>
              </a:spcBef>
              <a:buClr>
                <a:srgbClr val="C00000"/>
              </a:buClr>
              <a:buFont typeface="Wingdings" charset="2"/>
              <a:buChar char="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1400">
                <a:solidFill>
                  <a:srgbClr val="000000"/>
                </a:solidFill>
                <a:latin typeface="Calibri" charset="0"/>
              </a:rPr>
              <a:t>При личном обращении в регистратуру;</a:t>
            </a:r>
          </a:p>
          <a:p>
            <a:pPr marL="342900" indent="-338138" hangingPunct="1">
              <a:lnSpc>
                <a:spcPct val="100000"/>
              </a:lnSpc>
              <a:spcBef>
                <a:spcPts val="525"/>
              </a:spcBef>
              <a:buClr>
                <a:srgbClr val="C00000"/>
              </a:buClr>
              <a:buFont typeface="Wingdings" charset="2"/>
              <a:buChar char="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1400">
                <a:solidFill>
                  <a:srgbClr val="000000"/>
                </a:solidFill>
                <a:latin typeface="Calibri" charset="0"/>
              </a:rPr>
              <a:t>Через портал государственных и муниципальных услуг города Москвы</a:t>
            </a:r>
          </a:p>
          <a:p>
            <a:pPr marL="342900" indent="-338138" hangingPunct="1">
              <a:lnSpc>
                <a:spcPct val="100000"/>
              </a:lnSpc>
              <a:spcBef>
                <a:spcPts val="263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ru-RU" sz="1400">
              <a:solidFill>
                <a:srgbClr val="000000"/>
              </a:solidFill>
              <a:latin typeface="Calibri" charset="0"/>
            </a:endParaRPr>
          </a:p>
          <a:p>
            <a:pPr marL="342900" indent="-338138" hangingPunct="1">
              <a:lnSpc>
                <a:spcPct val="100000"/>
              </a:lnSpc>
              <a:spcBef>
                <a:spcPts val="525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1400">
                <a:solidFill>
                  <a:srgbClr val="000000"/>
                </a:solidFill>
                <a:latin typeface="Calibri" charset="0"/>
              </a:rPr>
              <a:t>2. </a:t>
            </a:r>
            <a:r>
              <a:rPr lang="ru-RU" sz="1400" b="1">
                <a:solidFill>
                  <a:srgbClr val="000000"/>
                </a:solidFill>
                <a:latin typeface="Calibri" charset="0"/>
              </a:rPr>
              <a:t>К врачам специалистам и на исследования запись осуществляется врачом-терапевтом </a:t>
            </a:r>
            <a:r>
              <a:rPr lang="ru-RU" sz="1400">
                <a:solidFill>
                  <a:srgbClr val="000000"/>
                </a:solidFill>
                <a:latin typeface="Calibri" charset="0"/>
              </a:rPr>
              <a:t>(кардиологу, ревматологу, неврологу, эндокринологу, физиотерапевту, функцию внешнего дыхания, холтеровское мониторирование, КТ, МРТ, рентгенография, ЭГДС, биохимический анализ крови)</a:t>
            </a:r>
          </a:p>
          <a:p>
            <a:pPr marL="342900" indent="-338138" hangingPunct="1">
              <a:lnSpc>
                <a:spcPct val="100000"/>
              </a:lnSpc>
              <a:spcBef>
                <a:spcPts val="4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ru-RU" sz="1400">
              <a:solidFill>
                <a:srgbClr val="000000"/>
              </a:solidFill>
              <a:latin typeface="Calibri" charset="0"/>
            </a:endParaRPr>
          </a:p>
          <a:p>
            <a:pPr marL="342900" indent="-338138" hangingPunct="1">
              <a:lnSpc>
                <a:spcPct val="100000"/>
              </a:lnSpc>
              <a:spcBef>
                <a:spcPts val="525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1400">
                <a:solidFill>
                  <a:srgbClr val="000000"/>
                </a:solidFill>
                <a:latin typeface="Calibri" charset="0"/>
              </a:rPr>
              <a:t>3</a:t>
            </a:r>
            <a:r>
              <a:rPr lang="ru-RU" sz="1400" b="1">
                <a:solidFill>
                  <a:srgbClr val="000000"/>
                </a:solidFill>
                <a:latin typeface="Calibri" charset="0"/>
              </a:rPr>
              <a:t>. При острых состояниях и после стационарного лечения – прием в день обращения в регистратуру без предварительной записи</a:t>
            </a:r>
          </a:p>
          <a:p>
            <a:pPr marL="342900" indent="-338138" hangingPunct="1">
              <a:lnSpc>
                <a:spcPct val="100000"/>
              </a:lnSpc>
              <a:spcBef>
                <a:spcPts val="4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ru-RU" sz="1400">
              <a:solidFill>
                <a:srgbClr val="000000"/>
              </a:solidFill>
              <a:latin typeface="Calibri" charset="0"/>
            </a:endParaRPr>
          </a:p>
          <a:p>
            <a:pPr marL="342900" indent="-338138" hangingPunct="1">
              <a:lnSpc>
                <a:spcPct val="100000"/>
              </a:lnSpc>
              <a:spcBef>
                <a:spcPts val="525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1400">
                <a:solidFill>
                  <a:srgbClr val="000000"/>
                </a:solidFill>
                <a:latin typeface="Calibri" charset="0"/>
              </a:rPr>
              <a:t>4. </a:t>
            </a:r>
            <a:r>
              <a:rPr lang="ru-RU" sz="1400" b="1">
                <a:solidFill>
                  <a:srgbClr val="000000"/>
                </a:solidFill>
                <a:latin typeface="Calibri" charset="0"/>
              </a:rPr>
              <a:t>Приглашение на прием медицинской сестрой пациентов диспансерной группы</a:t>
            </a:r>
          </a:p>
          <a:p>
            <a:pPr marL="342900" indent="-338138" hangingPunct="1">
              <a:lnSpc>
                <a:spcPct val="100000"/>
              </a:lnSpc>
              <a:spcBef>
                <a:spcPts val="4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ru-RU" sz="1400">
              <a:solidFill>
                <a:srgbClr val="000000"/>
              </a:solidFill>
              <a:latin typeface="Calibri" charset="0"/>
            </a:endParaRPr>
          </a:p>
          <a:p>
            <a:pPr marL="342900" indent="-338138" hangingPunct="1">
              <a:lnSpc>
                <a:spcPct val="100000"/>
              </a:lnSpc>
              <a:spcBef>
                <a:spcPts val="525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1400">
                <a:solidFill>
                  <a:srgbClr val="000000"/>
                </a:solidFill>
                <a:latin typeface="Calibri" charset="0"/>
              </a:rPr>
              <a:t>5. </a:t>
            </a:r>
            <a:r>
              <a:rPr lang="ru-RU" sz="1400" b="1">
                <a:solidFill>
                  <a:srgbClr val="000000"/>
                </a:solidFill>
                <a:latin typeface="Calibri" charset="0"/>
              </a:rPr>
              <a:t>Если пациент не записан к врачу на прием, то в день обращения он может обратиться в кабинет дежурного врача терапевта (с 8:00 до 20:00)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4E4"/>
            </a:gs>
            <a:gs pos="100000">
              <a:srgbClr val="E0E8F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53085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 smtClean="0">
                <a:solidFill>
                  <a:srgbClr val="FF0000"/>
                </a:solidFill>
              </a:rPr>
              <a:t>Деятельность учреждения</a:t>
            </a: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 rot="10800000">
            <a:off x="8691563" y="6135688"/>
            <a:ext cx="61912" cy="46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4E4"/>
            </a:gs>
            <a:gs pos="100000">
              <a:srgbClr val="E0E8F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dirty="0" smtClean="0">
                <a:solidFill>
                  <a:srgbClr val="002060"/>
                </a:solidFill>
              </a:rPr>
              <a:t>Штаты учреждения</a:t>
            </a:r>
          </a:p>
        </p:txBody>
      </p:sp>
      <p:graphicFrame>
        <p:nvGraphicFramePr>
          <p:cNvPr id="29698" name="Group 2"/>
          <p:cNvGraphicFramePr>
            <a:graphicFrameLocks noGrp="1"/>
          </p:cNvGraphicFramePr>
          <p:nvPr/>
        </p:nvGraphicFramePr>
        <p:xfrm>
          <a:off x="144463" y="1268413"/>
          <a:ext cx="8856662" cy="4822826"/>
        </p:xfrm>
        <a:graphic>
          <a:graphicData uri="http://schemas.openxmlformats.org/drawingml/2006/table">
            <a:tbl>
              <a:tblPr/>
              <a:tblGrid>
                <a:gridCol w="1733550"/>
                <a:gridCol w="1617662"/>
                <a:gridCol w="1376363"/>
                <a:gridCol w="1392237"/>
                <a:gridCol w="1357313"/>
                <a:gridCol w="1379537"/>
              </a:tblGrid>
              <a:tr h="808038">
                <a:tc row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Наименование</a:t>
                      </a:r>
                      <a:b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должности 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 </a:t>
                      </a:r>
                    </a:p>
                  </a:txBody>
                  <a:tcPr marL="47520" marR="47520" marT="20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Данные за год,             </a:t>
                      </a:r>
                      <a:b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предшествующий отчетному   </a:t>
                      </a:r>
                    </a:p>
                  </a:txBody>
                  <a:tcPr marL="47520" marR="47520" marT="20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Отчетный период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     </a:t>
                      </a:r>
                    </a:p>
                  </a:txBody>
                  <a:tcPr marL="47520" marR="47520" marT="20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Изменение </a:t>
                      </a:r>
                      <a:b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числа     </a:t>
                      </a:r>
                      <a:b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занятых   </a:t>
                      </a:r>
                      <a:b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должностей</a:t>
                      </a:r>
                      <a:b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(%) 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     </a:t>
                      </a:r>
                    </a:p>
                  </a:txBody>
                  <a:tcPr marL="47520" marR="47520" marT="20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18526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Число штатных</a:t>
                      </a:r>
                      <a:b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должностей в </a:t>
                      </a:r>
                      <a:b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целом по     </a:t>
                      </a:r>
                      <a:b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учреждению   </a:t>
                      </a:r>
                    </a:p>
                  </a:txBody>
                  <a:tcPr marL="47520" marR="47520" marT="189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Число        </a:t>
                      </a:r>
                      <a:b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занятых      </a:t>
                      </a:r>
                      <a:b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должностей  в целом по   </a:t>
                      </a:r>
                      <a:b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учреждению   </a:t>
                      </a:r>
                    </a:p>
                  </a:txBody>
                  <a:tcPr marL="47520" marR="47520" marT="189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Число     </a:t>
                      </a:r>
                      <a:b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должностей</a:t>
                      </a:r>
                      <a:b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в целом по</a:t>
                      </a:r>
                      <a:b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учреждению</a:t>
                      </a:r>
                      <a:b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штатных   </a:t>
                      </a:r>
                    </a:p>
                  </a:txBody>
                  <a:tcPr marL="47520" marR="47520" marT="189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Число     </a:t>
                      </a:r>
                      <a:b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должностей</a:t>
                      </a:r>
                      <a:b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в целом по</a:t>
                      </a:r>
                      <a:b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учреждению</a:t>
                      </a:r>
                      <a:b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занятых   </a:t>
                      </a:r>
                    </a:p>
                  </a:txBody>
                  <a:tcPr marL="47520" marR="47520" marT="189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Врачи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      </a:t>
                      </a:r>
                    </a:p>
                  </a:txBody>
                  <a:tcPr marL="47520" marR="47520" marT="20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552,5 </a:t>
                      </a:r>
                    </a:p>
                  </a:txBody>
                  <a:tcPr marL="47520" marR="47520" marT="2260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521,75</a:t>
                      </a:r>
                    </a:p>
                  </a:txBody>
                  <a:tcPr marL="47520" marR="47520" marT="2260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444,0 </a:t>
                      </a:r>
                    </a:p>
                  </a:txBody>
                  <a:tcPr marL="47520" marR="47520" marT="2260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435</a:t>
                      </a:r>
                    </a:p>
                  </a:txBody>
                  <a:tcPr marL="47520" marR="47520" marT="2260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-17% </a:t>
                      </a:r>
                    </a:p>
                  </a:txBody>
                  <a:tcPr marL="47520" marR="47520" marT="2260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10922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Средний     </a:t>
                      </a:r>
                      <a:b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медицинский </a:t>
                      </a:r>
                      <a:b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персонал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   </a:t>
                      </a:r>
                    </a:p>
                  </a:txBody>
                  <a:tcPr marL="47520" marR="47520" marT="20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 834</a:t>
                      </a:r>
                    </a:p>
                  </a:txBody>
                  <a:tcPr marL="47520" marR="47520" marT="2260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809,5</a:t>
                      </a:r>
                    </a:p>
                  </a:txBody>
                  <a:tcPr marL="47520" marR="47520" marT="2260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635,75</a:t>
                      </a:r>
                    </a:p>
                  </a:txBody>
                  <a:tcPr marL="47520" marR="47520" marT="2260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625,25</a:t>
                      </a:r>
                    </a:p>
                  </a:txBody>
                  <a:tcPr marL="47520" marR="47520" marT="2260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-23%</a:t>
                      </a:r>
                    </a:p>
                  </a:txBody>
                  <a:tcPr marL="47520" marR="47520" marT="2260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Всего       </a:t>
                      </a:r>
                      <a:b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должностей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  </a:t>
                      </a:r>
                    </a:p>
                  </a:txBody>
                  <a:tcPr marL="47520" marR="47520" marT="20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1667,75</a:t>
                      </a:r>
                    </a:p>
                  </a:txBody>
                  <a:tcPr marL="47520" marR="47520" marT="2260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1582,75</a:t>
                      </a:r>
                    </a:p>
                  </a:txBody>
                  <a:tcPr marL="47520" marR="47520" marT="2260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1259,25</a:t>
                      </a:r>
                    </a:p>
                  </a:txBody>
                  <a:tcPr marL="47520" marR="47520" marT="2260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1239,75</a:t>
                      </a:r>
                    </a:p>
                  </a:txBody>
                  <a:tcPr marL="47520" marR="47520" marT="2260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-22%</a:t>
                      </a:r>
                    </a:p>
                  </a:txBody>
                  <a:tcPr marL="47520" marR="47520" marT="2260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4E4"/>
            </a:gs>
            <a:gs pos="100000">
              <a:srgbClr val="E0E8F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dirty="0" err="1" smtClean="0">
                <a:solidFill>
                  <a:srgbClr val="002060"/>
                </a:solidFill>
              </a:rPr>
              <a:t>Стационарзамещающие</a:t>
            </a:r>
            <a:r>
              <a:rPr lang="ru-RU" sz="3600" b="1" dirty="0" smtClean="0">
                <a:solidFill>
                  <a:srgbClr val="002060"/>
                </a:solidFill>
              </a:rPr>
              <a:t> технологии</a:t>
            </a:r>
          </a:p>
        </p:txBody>
      </p:sp>
      <p:graphicFrame>
        <p:nvGraphicFramePr>
          <p:cNvPr id="29698" name="Group 2"/>
          <p:cNvGraphicFramePr>
            <a:graphicFrameLocks noGrp="1"/>
          </p:cNvGraphicFramePr>
          <p:nvPr/>
        </p:nvGraphicFramePr>
        <p:xfrm>
          <a:off x="285720" y="1142984"/>
          <a:ext cx="8665571" cy="2786083"/>
        </p:xfrm>
        <a:graphic>
          <a:graphicData uri="http://schemas.openxmlformats.org/drawingml/2006/table">
            <a:tbl>
              <a:tblPr/>
              <a:tblGrid>
                <a:gridCol w="1214416"/>
                <a:gridCol w="649338"/>
                <a:gridCol w="993736"/>
                <a:gridCol w="1357322"/>
                <a:gridCol w="1466132"/>
                <a:gridCol w="1773196"/>
                <a:gridCol w="1211431"/>
              </a:tblGrid>
              <a:tr h="76336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Название учреждения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47520" marR="47520" marT="20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Всего</a:t>
                      </a:r>
                    </a:p>
                  </a:txBody>
                  <a:tcPr marL="47520" marR="47520" marT="20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Терапевтические</a:t>
                      </a:r>
                    </a:p>
                  </a:txBody>
                  <a:tcPr marL="47520" marR="47520" marT="20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Неврологические</a:t>
                      </a:r>
                    </a:p>
                  </a:txBody>
                  <a:tcPr marL="47520" marR="47520" marT="20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Хирургические</a:t>
                      </a:r>
                    </a:p>
                  </a:txBody>
                  <a:tcPr marL="47520" marR="47520" marT="20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Гинекологические</a:t>
                      </a:r>
                    </a:p>
                  </a:txBody>
                  <a:tcPr marL="47520" marR="47520" marT="20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Акушерские</a:t>
                      </a:r>
                    </a:p>
                  </a:txBody>
                  <a:tcPr marL="47520" marR="47520" marT="20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33711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ГП №219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47520" marR="47520" marT="20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14</a:t>
                      </a:r>
                    </a:p>
                  </a:txBody>
                  <a:tcPr marL="47520" marR="47520" marT="2260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8</a:t>
                      </a:r>
                    </a:p>
                  </a:txBody>
                  <a:tcPr marL="47520" marR="47520" marT="2260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4</a:t>
                      </a:r>
                    </a:p>
                  </a:txBody>
                  <a:tcPr marL="47520" marR="47520" marT="2260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2</a:t>
                      </a:r>
                    </a:p>
                  </a:txBody>
                  <a:tcPr marL="47520" marR="47520" marT="2260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0</a:t>
                      </a:r>
                    </a:p>
                  </a:txBody>
                  <a:tcPr marL="47520" marR="47520" marT="2260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0</a:t>
                      </a:r>
                    </a:p>
                  </a:txBody>
                  <a:tcPr marL="47520" marR="47520" marT="2260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11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Филиал №</a:t>
                      </a: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1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47520" marR="47520" marT="20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27</a:t>
                      </a:r>
                    </a:p>
                  </a:txBody>
                  <a:tcPr marL="47520" marR="47520" marT="2260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10</a:t>
                      </a:r>
                    </a:p>
                  </a:txBody>
                  <a:tcPr marL="47520" marR="47520" marT="2260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7</a:t>
                      </a:r>
                    </a:p>
                  </a:txBody>
                  <a:tcPr marL="47520" marR="47520" marT="2260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0</a:t>
                      </a:r>
                    </a:p>
                  </a:txBody>
                  <a:tcPr marL="47520" marR="47520" marT="2260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5</a:t>
                      </a:r>
                    </a:p>
                  </a:txBody>
                  <a:tcPr marL="47520" marR="47520" marT="2260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5</a:t>
                      </a:r>
                    </a:p>
                  </a:txBody>
                  <a:tcPr marL="47520" marR="47520" marT="2260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11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Филиал №</a:t>
                      </a: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2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47520" marR="47520" marT="20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17</a:t>
                      </a:r>
                    </a:p>
                  </a:txBody>
                  <a:tcPr marL="47520" marR="47520" marT="2260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10</a:t>
                      </a:r>
                    </a:p>
                  </a:txBody>
                  <a:tcPr marL="47520" marR="47520" marT="2260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7</a:t>
                      </a:r>
                    </a:p>
                  </a:txBody>
                  <a:tcPr marL="47520" marR="47520" marT="2260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0</a:t>
                      </a:r>
                    </a:p>
                  </a:txBody>
                  <a:tcPr marL="47520" marR="47520" marT="2260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0</a:t>
                      </a:r>
                    </a:p>
                  </a:txBody>
                  <a:tcPr marL="47520" marR="47520" marT="2260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0</a:t>
                      </a:r>
                    </a:p>
                  </a:txBody>
                  <a:tcPr marL="47520" marR="47520" marT="2260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11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Филиал №</a:t>
                      </a: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3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47520" marR="47520" marT="20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17</a:t>
                      </a:r>
                    </a:p>
                  </a:txBody>
                  <a:tcPr marL="47520" marR="47520" marT="2260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12</a:t>
                      </a:r>
                    </a:p>
                  </a:txBody>
                  <a:tcPr marL="47520" marR="47520" marT="2260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5</a:t>
                      </a:r>
                    </a:p>
                  </a:txBody>
                  <a:tcPr marL="47520" marR="47520" marT="2260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0</a:t>
                      </a:r>
                    </a:p>
                  </a:txBody>
                  <a:tcPr marL="47520" marR="47520" marT="2260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0</a:t>
                      </a:r>
                    </a:p>
                  </a:txBody>
                  <a:tcPr marL="47520" marR="47520" marT="2260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0</a:t>
                      </a:r>
                    </a:p>
                  </a:txBody>
                  <a:tcPr marL="47520" marR="47520" marT="2260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11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Филиал №</a:t>
                      </a: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4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47520" marR="47520" marT="20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16</a:t>
                      </a:r>
                    </a:p>
                  </a:txBody>
                  <a:tcPr marL="47520" marR="47520" marT="2260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6</a:t>
                      </a:r>
                    </a:p>
                  </a:txBody>
                  <a:tcPr marL="47520" marR="47520" marT="2260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7</a:t>
                      </a:r>
                    </a:p>
                  </a:txBody>
                  <a:tcPr marL="47520" marR="47520" marT="2260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1</a:t>
                      </a:r>
                    </a:p>
                  </a:txBody>
                  <a:tcPr marL="47520" marR="47520" marT="2260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1</a:t>
                      </a:r>
                    </a:p>
                  </a:txBody>
                  <a:tcPr marL="47520" marR="47520" marT="2260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1</a:t>
                      </a:r>
                    </a:p>
                  </a:txBody>
                  <a:tcPr marL="47520" marR="47520" marT="2260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11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Всего</a:t>
                      </a:r>
                    </a:p>
                  </a:txBody>
                  <a:tcPr marL="47520" marR="47520" marT="20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91</a:t>
                      </a:r>
                    </a:p>
                  </a:txBody>
                  <a:tcPr marL="47520" marR="47520" marT="2260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46</a:t>
                      </a:r>
                    </a:p>
                  </a:txBody>
                  <a:tcPr marL="47520" marR="47520" marT="2260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30</a:t>
                      </a:r>
                    </a:p>
                  </a:txBody>
                  <a:tcPr marL="47520" marR="47520" marT="2260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3</a:t>
                      </a:r>
                    </a:p>
                  </a:txBody>
                  <a:tcPr marL="47520" marR="47520" marT="2260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6</a:t>
                      </a:r>
                    </a:p>
                  </a:txBody>
                  <a:tcPr marL="47520" marR="47520" marT="2260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6</a:t>
                      </a:r>
                    </a:p>
                  </a:txBody>
                  <a:tcPr marL="47520" marR="47520" marT="2260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4071942"/>
          <a:ext cx="6096000" cy="206851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32000"/>
                <a:gridCol w="2032000"/>
                <a:gridCol w="2032000"/>
              </a:tblGrid>
              <a:tr h="41370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/>
                        <a:t>Выписано пациентов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37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FFFF00"/>
                          </a:solidFill>
                        </a:rPr>
                        <a:t>взрослых</a:t>
                      </a:r>
                      <a:endParaRPr lang="ru-RU" sz="1400" b="1" i="0" u="none" strike="noStrike" dirty="0">
                        <a:solidFill>
                          <a:srgbClr val="FFFF00"/>
                        </a:solidFill>
                        <a:latin typeface="Tahoma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FFFF00"/>
                          </a:solidFill>
                        </a:rPr>
                        <a:t>из них:</a:t>
                      </a:r>
                      <a:endParaRPr lang="ru-RU" sz="1400" b="1" i="0" u="none" strike="noStrike" dirty="0">
                        <a:solidFill>
                          <a:srgbClr val="FFFF00"/>
                        </a:solidFill>
                        <a:latin typeface="Tahoma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rgbClr val="FFFF00"/>
                          </a:solidFill>
                        </a:rPr>
                        <a:t>детей </a:t>
                      </a:r>
                      <a:br>
                        <a:rPr lang="ru-RU" sz="1400" b="1" u="none" strike="noStrike">
                          <a:solidFill>
                            <a:srgbClr val="FFFF00"/>
                          </a:solidFill>
                        </a:rPr>
                      </a:br>
                      <a:r>
                        <a:rPr lang="ru-RU" sz="1400" b="1" u="none" strike="noStrike">
                          <a:solidFill>
                            <a:srgbClr val="FFFF00"/>
                          </a:solidFill>
                        </a:rPr>
                        <a:t/>
                      </a:r>
                      <a:br>
                        <a:rPr lang="ru-RU" sz="1400" b="1" u="none" strike="noStrike">
                          <a:solidFill>
                            <a:srgbClr val="FFFF00"/>
                          </a:solidFill>
                        </a:rPr>
                      </a:br>
                      <a:r>
                        <a:rPr lang="ru-RU" sz="1400" b="1" u="none" strike="noStrike">
                          <a:solidFill>
                            <a:srgbClr val="FFFF00"/>
                          </a:solidFill>
                        </a:rPr>
                        <a:t>0-17 лет включительно</a:t>
                      </a:r>
                      <a:endParaRPr lang="ru-RU" sz="1400" b="1" i="0" u="none" strike="noStrike">
                        <a:solidFill>
                          <a:srgbClr val="FFFF00"/>
                        </a:solidFill>
                        <a:latin typeface="Tahoma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</a:tr>
              <a:tr h="8274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FFFF00"/>
                          </a:solidFill>
                        </a:rPr>
                        <a:t>лиц старше трудоспособного</a:t>
                      </a:r>
                      <a:br>
                        <a:rPr lang="ru-RU" sz="1400" b="1" u="none" strike="noStrike" dirty="0">
                          <a:solidFill>
                            <a:srgbClr val="FFFF00"/>
                          </a:solidFill>
                        </a:rPr>
                      </a:br>
                      <a:r>
                        <a:rPr lang="ru-RU" sz="1400" b="1" u="none" strike="noStrike" dirty="0" smtClean="0">
                          <a:solidFill>
                            <a:srgbClr val="FFFF00"/>
                          </a:solidFill>
                        </a:rPr>
                        <a:t>возраста</a:t>
                      </a:r>
                      <a:endParaRPr lang="ru-RU" sz="1400" b="1" i="0" u="none" strike="noStrike" dirty="0">
                        <a:solidFill>
                          <a:srgbClr val="FFFF00"/>
                        </a:solidFill>
                        <a:latin typeface="Tahoma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37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/>
                        <a:t>6739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/>
                        <a:t>4226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/>
                        <a:t>0</a:t>
                      </a:r>
                      <a:r>
                        <a:rPr lang="ru-RU" sz="1600" b="1" u="none" strike="noStrike" dirty="0"/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4E4"/>
            </a:gs>
            <a:gs pos="100000">
              <a:srgbClr val="E0E8F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smtClean="0">
                <a:solidFill>
                  <a:srgbClr val="002060"/>
                </a:solidFill>
              </a:rPr>
              <a:t>Работа врачей поликлиники</a:t>
            </a:r>
          </a:p>
        </p:txBody>
      </p:sp>
      <p:graphicFrame>
        <p:nvGraphicFramePr>
          <p:cNvPr id="30722" name="Group 2"/>
          <p:cNvGraphicFramePr>
            <a:graphicFrameLocks noGrp="1"/>
          </p:cNvGraphicFramePr>
          <p:nvPr/>
        </p:nvGraphicFramePr>
        <p:xfrm>
          <a:off x="474663" y="1328738"/>
          <a:ext cx="8174037" cy="4416427"/>
        </p:xfrm>
        <a:graphic>
          <a:graphicData uri="http://schemas.openxmlformats.org/drawingml/2006/table">
            <a:tbl>
              <a:tblPr/>
              <a:tblGrid>
                <a:gridCol w="2393950"/>
                <a:gridCol w="2478087"/>
                <a:gridCol w="1768475"/>
                <a:gridCol w="1533525"/>
              </a:tblGrid>
              <a:tr h="159226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Отчетный период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            </a:t>
                      </a:r>
                    </a:p>
                  </a:txBody>
                  <a:tcPr marL="47520" marR="47520" marT="2260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Число посещений    </a:t>
                      </a:r>
                      <a:b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врачей, включая  профилактические, всего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    </a:t>
                      </a:r>
                    </a:p>
                  </a:txBody>
                  <a:tcPr marL="47520" marR="47520" marT="2260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Число        </a:t>
                      </a:r>
                      <a:b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посещений    </a:t>
                      </a:r>
                      <a:b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врачей по    </a:t>
                      </a:r>
                      <a:b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поводу       </a:t>
                      </a:r>
                      <a:b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заболеваний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  </a:t>
                      </a:r>
                    </a:p>
                  </a:txBody>
                  <a:tcPr marL="47520" marR="47520" marT="2260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Число      </a:t>
                      </a:r>
                      <a:b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посещений  врачами на </a:t>
                      </a:r>
                      <a:b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дому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      </a:t>
                      </a:r>
                    </a:p>
                  </a:txBody>
                  <a:tcPr marL="47520" marR="47520" marT="2260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10747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За год, предшествующий    отчетному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                 </a:t>
                      </a:r>
                    </a:p>
                  </a:txBody>
                  <a:tcPr marL="47520" marR="47520" marT="2260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1839165</a:t>
                      </a:r>
                    </a:p>
                  </a:txBody>
                  <a:tcPr marL="47520" marR="47520" marT="303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1266431</a:t>
                      </a:r>
                    </a:p>
                  </a:txBody>
                  <a:tcPr marL="47520" marR="47520" marT="303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324882</a:t>
                      </a:r>
                    </a:p>
                  </a:txBody>
                  <a:tcPr marL="47520" marR="47520" marT="303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За отчетный период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        </a:t>
                      </a:r>
                    </a:p>
                  </a:txBody>
                  <a:tcPr marL="47520" marR="47520" marT="2260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 1710420</a:t>
                      </a:r>
                    </a:p>
                  </a:txBody>
                  <a:tcPr marL="47520" marR="47520" marT="303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 1070332</a:t>
                      </a:r>
                    </a:p>
                  </a:txBody>
                  <a:tcPr marL="47520" marR="47520" marT="303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 291815</a:t>
                      </a:r>
                    </a:p>
                  </a:txBody>
                  <a:tcPr marL="47520" marR="47520" marT="303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12112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Динамика показателя (%)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    </a:t>
                      </a:r>
                    </a:p>
                  </a:txBody>
                  <a:tcPr marL="47520" marR="47520" marT="2260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Droid Sans" charset="0"/>
                          <a:cs typeface="Droid Sans" charset="0"/>
                        </a:rPr>
                        <a:t>-7%</a:t>
                      </a:r>
                    </a:p>
                  </a:txBody>
                  <a:tcPr marL="47520" marR="47520" marT="1242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Droid Sans" charset="0"/>
                          <a:cs typeface="Droid Sans" charset="0"/>
                        </a:rPr>
                        <a:t>-16%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Droid Sans" charset="0"/>
                        <a:cs typeface="Droid Sans" charset="0"/>
                      </a:endParaRPr>
                    </a:p>
                  </a:txBody>
                  <a:tcPr marL="47520" marR="47520" marT="1242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Droid Sans" charset="0"/>
                          <a:cs typeface="Droid Sans" charset="0"/>
                        </a:rPr>
                        <a:t>-10%</a:t>
                      </a:r>
                    </a:p>
                  </a:txBody>
                  <a:tcPr marL="47520" marR="47520" marT="1242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4E4"/>
            </a:gs>
            <a:gs pos="100000">
              <a:srgbClr val="E0E8F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90500"/>
            <a:ext cx="8229600" cy="1311275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smtClean="0">
                <a:solidFill>
                  <a:srgbClr val="002060"/>
                </a:solidFill>
              </a:rPr>
              <a:t>Хирургическая работа поликлиники</a:t>
            </a:r>
          </a:p>
        </p:txBody>
      </p:sp>
      <p:graphicFrame>
        <p:nvGraphicFramePr>
          <p:cNvPr id="31746" name="Group 2"/>
          <p:cNvGraphicFramePr>
            <a:graphicFrameLocks noGrp="1"/>
          </p:cNvGraphicFramePr>
          <p:nvPr/>
        </p:nvGraphicFramePr>
        <p:xfrm>
          <a:off x="827088" y="1804988"/>
          <a:ext cx="7491412" cy="3379788"/>
        </p:xfrm>
        <a:graphic>
          <a:graphicData uri="http://schemas.openxmlformats.org/drawingml/2006/table">
            <a:tbl>
              <a:tblPr/>
              <a:tblGrid>
                <a:gridCol w="3744912"/>
                <a:gridCol w="3746500"/>
              </a:tblGrid>
              <a:tr h="1395413">
                <a:tc gridSpan="2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       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Число проведенных операций в амбулаторно-поликлиническом учреждении, всего</a:t>
                      </a:r>
                    </a:p>
                  </a:txBody>
                  <a:tcPr marL="47520" marR="47520" marT="2260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795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За год, предшествующий     отчетному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 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    </a:t>
                      </a:r>
                    </a:p>
                  </a:txBody>
                  <a:tcPr marL="47520" marR="47520" marT="2260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За отчетный период  </a:t>
                      </a:r>
                    </a:p>
                  </a:txBody>
                  <a:tcPr marL="47520" marR="47520" marT="3276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5720</a:t>
                      </a:r>
                    </a:p>
                  </a:txBody>
                  <a:tcPr marL="47520" marR="47520" marT="2260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5754</a:t>
                      </a:r>
                    </a:p>
                  </a:txBody>
                  <a:tcPr marL="47520" marR="47520" marT="303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  <p:sp>
        <p:nvSpPr>
          <p:cNvPr id="30732" name="Text Box 11"/>
          <p:cNvSpPr txBox="1">
            <a:spLocks noChangeArrowheads="1"/>
          </p:cNvSpPr>
          <p:nvPr/>
        </p:nvSpPr>
        <p:spPr bwMode="auto">
          <a:xfrm>
            <a:off x="863600" y="5327650"/>
            <a:ext cx="7488238" cy="681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52560" rIns="90000" bIns="45000"/>
          <a:lstStyle/>
          <a:p>
            <a:pPr hangingPunct="1">
              <a:lnSpc>
                <a:spcPct val="98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  <a:latin typeface="Calibri" charset="0"/>
              </a:rPr>
              <a:t>Оперировано больных </a:t>
            </a:r>
            <a:r>
              <a:rPr lang="ru-RU" sz="2000" b="1">
                <a:solidFill>
                  <a:schemeClr val="tx1"/>
                </a:solidFill>
              </a:rPr>
              <a:t>5754</a:t>
            </a:r>
            <a:r>
              <a:rPr lang="ru-RU" sz="2000" b="1"/>
              <a:t> </a:t>
            </a:r>
            <a:r>
              <a:rPr lang="ru-RU" sz="2000" b="1">
                <a:solidFill>
                  <a:srgbClr val="000000"/>
                </a:solidFill>
                <a:latin typeface="Calibri" charset="0"/>
              </a:rPr>
              <a:t>человек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4E4"/>
            </a:gs>
            <a:gs pos="100000">
              <a:srgbClr val="E0E8F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90500"/>
            <a:ext cx="8229600" cy="1311275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dirty="0" smtClean="0">
                <a:solidFill>
                  <a:srgbClr val="002060"/>
                </a:solidFill>
              </a:rPr>
              <a:t>Деятельность физиотерапевтического отделения</a:t>
            </a:r>
          </a:p>
        </p:txBody>
      </p:sp>
      <p:graphicFrame>
        <p:nvGraphicFramePr>
          <p:cNvPr id="31746" name="Group 2"/>
          <p:cNvGraphicFramePr>
            <a:graphicFrameLocks noGrp="1"/>
          </p:cNvGraphicFramePr>
          <p:nvPr/>
        </p:nvGraphicFramePr>
        <p:xfrm>
          <a:off x="142846" y="1804989"/>
          <a:ext cx="8715434" cy="4124972"/>
        </p:xfrm>
        <a:graphic>
          <a:graphicData uri="http://schemas.openxmlformats.org/drawingml/2006/table">
            <a:tbl>
              <a:tblPr/>
              <a:tblGrid>
                <a:gridCol w="4121853"/>
                <a:gridCol w="613545"/>
                <a:gridCol w="2244328"/>
                <a:gridCol w="1735708"/>
              </a:tblGrid>
              <a:tr h="6423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>Наименование показателей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FFFF00"/>
                          </a:solidFill>
                          <a:latin typeface="Tahoma"/>
                        </a:rPr>
                        <a:t>из них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6423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>в поликлинике, амбулатории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>в дневном стационаре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6423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> Число лиц, закончивших лечение, - 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79016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78810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3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>   из общего числа лиц, закончивших лечение - детей 0-17 лет включительно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7662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7662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3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> Число </a:t>
                      </a:r>
                      <a:r>
                        <a:rPr lang="ru-RU" sz="1000" b="1" i="0" u="none" strike="noStrike" dirty="0" smtClean="0">
                          <a:solidFill>
                            <a:srgbClr val="FFFF00"/>
                          </a:solidFill>
                          <a:latin typeface="Tahoma"/>
                        </a:rPr>
                        <a:t>отпущенных </a:t>
                      </a:r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>процедур - 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1033306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1031452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1854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>   из них детям 0-17 лет включительно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103394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103394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65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> Количество процедур на одного больного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4E4"/>
            </a:gs>
            <a:gs pos="100000">
              <a:srgbClr val="E0E8F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214313" y="274638"/>
            <a:ext cx="8715375" cy="582612"/>
          </a:xfrm>
        </p:spPr>
        <p:txBody>
          <a:bodyPr lIns="0" tIns="12240" rIns="0" bIns="0"/>
          <a:lstStyle/>
          <a:p>
            <a:pPr algn="ctr" eaLnBrk="1" hangingPunct="1">
              <a:lnSpc>
                <a:spcPct val="98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ГБУЗ «Городская поликлиника № 219 ДЗМ»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263" y="1071563"/>
            <a:ext cx="7991475" cy="5408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4E4"/>
            </a:gs>
            <a:gs pos="100000">
              <a:srgbClr val="E0E8F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90500"/>
            <a:ext cx="8229600" cy="1311275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dirty="0" smtClean="0">
                <a:solidFill>
                  <a:srgbClr val="002060"/>
                </a:solidFill>
              </a:rPr>
              <a:t>Рентгенологические профилактические (</a:t>
            </a:r>
            <a:r>
              <a:rPr lang="ru-RU" sz="4000" b="1" dirty="0" err="1" smtClean="0">
                <a:solidFill>
                  <a:srgbClr val="002060"/>
                </a:solidFill>
              </a:rPr>
              <a:t>скрининговые</a:t>
            </a:r>
            <a:r>
              <a:rPr lang="ru-RU" sz="4000" b="1" dirty="0" smtClean="0">
                <a:solidFill>
                  <a:srgbClr val="002060"/>
                </a:solidFill>
              </a:rPr>
              <a:t>) обследования</a:t>
            </a:r>
          </a:p>
        </p:txBody>
      </p:sp>
      <p:graphicFrame>
        <p:nvGraphicFramePr>
          <p:cNvPr id="31746" name="Group 2"/>
          <p:cNvGraphicFramePr>
            <a:graphicFrameLocks noGrp="1"/>
          </p:cNvGraphicFramePr>
          <p:nvPr/>
        </p:nvGraphicFramePr>
        <p:xfrm>
          <a:off x="142846" y="1928802"/>
          <a:ext cx="8786873" cy="4572033"/>
        </p:xfrm>
        <a:graphic>
          <a:graphicData uri="http://schemas.openxmlformats.org/drawingml/2006/table">
            <a:tbl>
              <a:tblPr/>
              <a:tblGrid>
                <a:gridCol w="4019479"/>
                <a:gridCol w="636761"/>
                <a:gridCol w="2329249"/>
                <a:gridCol w="1801384"/>
              </a:tblGrid>
              <a:tr h="19804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из них: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6847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>детям 0 –17 лет (включительно)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>лицам старше трудоспособного возраста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46113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> Число рентгенологических профилактических исследований органов грудной клетки (всего)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174080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49935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13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>         из них: на передвижных флюорографических установках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13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>     на цифровых аппаратах и системах  компьютерной радиографии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174080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49935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755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>     рентгенографий на пленке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13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> Число профилактических исследований молочных желез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12727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3406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492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>     из  них выполнено:</a:t>
                      </a:r>
                      <a:b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</a:br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/>
                      </a:r>
                      <a:b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</a:br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>на пленочных </a:t>
                      </a:r>
                      <a:r>
                        <a:rPr lang="ru-RU" sz="1000" b="1" i="0" u="none" strike="noStrike" dirty="0" smtClean="0">
                          <a:solidFill>
                            <a:srgbClr val="FFFF00"/>
                          </a:solidFill>
                          <a:latin typeface="Tahoma"/>
                        </a:rPr>
                        <a:t>аппаратах</a:t>
                      </a:r>
                      <a:endParaRPr lang="ru-RU" sz="1000" b="1" i="0" u="none" strike="noStrike" dirty="0">
                        <a:solidFill>
                          <a:srgbClr val="FFFF00"/>
                        </a:solidFill>
                        <a:latin typeface="Tahom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11671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3090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13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>     на цифровых аппаратах и системах  компьютерной радиографии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1056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316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13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>         из них: на передвижных </a:t>
                      </a:r>
                      <a:r>
                        <a:rPr lang="ru-RU" sz="1000" b="1" i="0" u="none" strike="noStrike" dirty="0" err="1">
                          <a:solidFill>
                            <a:srgbClr val="FFFF00"/>
                          </a:solidFill>
                          <a:latin typeface="Tahoma"/>
                        </a:rPr>
                        <a:t>маммографических</a:t>
                      </a:r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>   установках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4E4"/>
            </a:gs>
            <a:gs pos="100000">
              <a:srgbClr val="E0E8F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90500"/>
            <a:ext cx="8229600" cy="1311275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dirty="0" smtClean="0">
                <a:solidFill>
                  <a:srgbClr val="002060"/>
                </a:solidFill>
              </a:rPr>
              <a:t>Ультразвуковые исследования</a:t>
            </a:r>
          </a:p>
        </p:txBody>
      </p:sp>
      <p:graphicFrame>
        <p:nvGraphicFramePr>
          <p:cNvPr id="31746" name="Group 2"/>
          <p:cNvGraphicFramePr>
            <a:graphicFrameLocks noGrp="1"/>
          </p:cNvGraphicFramePr>
          <p:nvPr/>
        </p:nvGraphicFramePr>
        <p:xfrm>
          <a:off x="142844" y="1142984"/>
          <a:ext cx="8858312" cy="5500719"/>
        </p:xfrm>
        <a:graphic>
          <a:graphicData uri="http://schemas.openxmlformats.org/drawingml/2006/table">
            <a:tbl>
              <a:tblPr/>
              <a:tblGrid>
                <a:gridCol w="5443399"/>
                <a:gridCol w="638773"/>
                <a:gridCol w="704903"/>
                <a:gridCol w="2071237"/>
              </a:tblGrid>
              <a:tr h="17349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>из них: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8266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>в поликлинике, амбулатории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>в дневном стационаре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17349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> Ультразвуковые исследования (УЗИ) - всего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138670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138624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49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>  в том числе: УЗИ </a:t>
                      </a:r>
                      <a:r>
                        <a:rPr lang="ru-RU" sz="1000" b="1" i="0" u="none" strike="noStrike" dirty="0" err="1">
                          <a:solidFill>
                            <a:srgbClr val="FFFF00"/>
                          </a:solidFill>
                          <a:latin typeface="Tahoma"/>
                        </a:rPr>
                        <a:t>сердечно-сосудистой</a:t>
                      </a:r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> системы – всего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59463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59463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49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>   из них доплеровское исследование сосудов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53263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53263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49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FFFF00"/>
                          </a:solidFill>
                          <a:latin typeface="Tahoma"/>
                        </a:rPr>
                        <a:t>    эхокардиографии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6200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6200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49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>     из них: </a:t>
                      </a:r>
                      <a:r>
                        <a:rPr lang="ru-RU" sz="1000" b="1" i="0" u="none" strike="noStrike" dirty="0" err="1">
                          <a:solidFill>
                            <a:srgbClr val="FFFF00"/>
                          </a:solidFill>
                          <a:latin typeface="Tahoma"/>
                        </a:rPr>
                        <a:t>эхокардиографии</a:t>
                      </a:r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> с </a:t>
                      </a:r>
                      <a:r>
                        <a:rPr lang="ru-RU" sz="1000" b="1" i="0" u="none" strike="noStrike" dirty="0" err="1">
                          <a:solidFill>
                            <a:srgbClr val="FFFF00"/>
                          </a:solidFill>
                          <a:latin typeface="Tahoma"/>
                        </a:rPr>
                        <a:t>доплерографией</a:t>
                      </a:r>
                      <a:endParaRPr lang="ru-RU" sz="1000" b="1" i="0" u="none" strike="noStrike" dirty="0">
                        <a:solidFill>
                          <a:srgbClr val="FFFF00"/>
                        </a:solidFill>
                        <a:latin typeface="Tahom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6200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6200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49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>    </a:t>
                      </a:r>
                      <a:r>
                        <a:rPr lang="ru-RU" sz="1000" b="1" i="0" u="none" strike="noStrike" dirty="0" err="1">
                          <a:solidFill>
                            <a:srgbClr val="FFFF00"/>
                          </a:solidFill>
                          <a:latin typeface="Tahoma"/>
                        </a:rPr>
                        <a:t>стресс-эхокардиографии</a:t>
                      </a:r>
                      <a:endParaRPr lang="ru-RU" sz="1000" b="1" i="0" u="none" strike="noStrike" dirty="0">
                        <a:solidFill>
                          <a:srgbClr val="FFFF00"/>
                        </a:solidFill>
                        <a:latin typeface="Tahom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49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>  УЗИ органов брюшной полости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27508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27462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49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>     из них: ободочной и прямой кишки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49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>  УЗИ женских половых органов – всего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26605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26605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49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>   из них: </a:t>
                      </a:r>
                      <a:r>
                        <a:rPr lang="ru-RU" sz="1000" b="1" i="0" u="none" strike="noStrike" dirty="0" err="1">
                          <a:solidFill>
                            <a:srgbClr val="FFFF00"/>
                          </a:solidFill>
                          <a:latin typeface="Tahoma"/>
                        </a:rPr>
                        <a:t>трансвагинально</a:t>
                      </a:r>
                      <a:endParaRPr lang="ru-RU" sz="1000" b="1" i="0" u="none" strike="noStrike" dirty="0">
                        <a:solidFill>
                          <a:srgbClr val="FFFF00"/>
                        </a:solidFill>
                        <a:latin typeface="Tahom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16033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16033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49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>   во время  беременности (из стр. 9)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15890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15890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49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>  УЗИ надпочечников, почек, мочевыводящих путей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23833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23833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49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>  УЗИ предстательной железы - всего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7263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7263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49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>   из них </a:t>
                      </a:r>
                      <a:r>
                        <a:rPr lang="ru-RU" sz="1000" b="1" i="0" u="none" strike="noStrike" dirty="0" err="1">
                          <a:solidFill>
                            <a:srgbClr val="FFFF00"/>
                          </a:solidFill>
                          <a:latin typeface="Tahoma"/>
                        </a:rPr>
                        <a:t>трансректально</a:t>
                      </a:r>
                      <a:endParaRPr lang="ru-RU" sz="1000" b="1" i="0" u="none" strike="noStrike" dirty="0">
                        <a:solidFill>
                          <a:srgbClr val="FFFF00"/>
                        </a:solidFill>
                        <a:latin typeface="Tahom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5445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5445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49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>  УЗИ молочной железы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5569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5569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49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>  УЗИ щитовидной железы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10517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10517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49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>  УЗИ костно-суставной системы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8182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8182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49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>  УЗИ мягких тканей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8139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8139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49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>  УЗИ головного мозга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434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434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49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>  УЗИ глаза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49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>  УЗИ органов грудной клетки (кроме  сердца)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5028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5028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49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>  </a:t>
                      </a:r>
                      <a:r>
                        <a:rPr lang="ru-RU" sz="1000" b="1" i="0" u="none" strike="noStrike" dirty="0" err="1">
                          <a:solidFill>
                            <a:srgbClr val="FFFF00"/>
                          </a:solidFill>
                          <a:latin typeface="Tahoma"/>
                        </a:rPr>
                        <a:t>Эндосонографические</a:t>
                      </a:r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> исследования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49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>  Ультразвуковая денситометрия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49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>  Прочие исследования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12970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12970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77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>  Из общего числа исследований (стр. 01) выполнено:  - новорожденным и детям раннего возраста    (до 2 лет)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2398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2398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4E4"/>
            </a:gs>
            <a:gs pos="100000">
              <a:srgbClr val="E0E8F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90500"/>
            <a:ext cx="8229600" cy="1311275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dirty="0" smtClean="0">
                <a:solidFill>
                  <a:srgbClr val="002060"/>
                </a:solidFill>
              </a:rPr>
              <a:t>Деятельность эндоскопических отделений</a:t>
            </a:r>
          </a:p>
        </p:txBody>
      </p:sp>
      <p:graphicFrame>
        <p:nvGraphicFramePr>
          <p:cNvPr id="31746" name="Group 2"/>
          <p:cNvGraphicFramePr>
            <a:graphicFrameLocks noGrp="1"/>
          </p:cNvGraphicFramePr>
          <p:nvPr/>
        </p:nvGraphicFramePr>
        <p:xfrm>
          <a:off x="142845" y="1500173"/>
          <a:ext cx="8858311" cy="4956504"/>
        </p:xfrm>
        <a:graphic>
          <a:graphicData uri="http://schemas.openxmlformats.org/drawingml/2006/table">
            <a:tbl>
              <a:tblPr/>
              <a:tblGrid>
                <a:gridCol w="2858963"/>
                <a:gridCol w="641498"/>
                <a:gridCol w="1099884"/>
                <a:gridCol w="998537"/>
                <a:gridCol w="996950"/>
                <a:gridCol w="531813"/>
                <a:gridCol w="1730666"/>
              </a:tblGrid>
              <a:tr h="50173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>в том числе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>Из общего числа исследований (гр. 3)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12315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err="1">
                          <a:solidFill>
                            <a:srgbClr val="FFFF00"/>
                          </a:solidFill>
                          <a:latin typeface="Tahoma"/>
                        </a:rPr>
                        <a:t>эзофагогастродуоденоскопий</a:t>
                      </a:r>
                      <a:endParaRPr lang="ru-RU" sz="1000" b="1" i="0" u="none" strike="noStrike" dirty="0">
                        <a:solidFill>
                          <a:srgbClr val="FFFF00"/>
                        </a:solidFill>
                        <a:latin typeface="Tahoma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err="1">
                          <a:solidFill>
                            <a:srgbClr val="FFFF00"/>
                          </a:solidFill>
                          <a:latin typeface="Tahoma"/>
                        </a:rPr>
                        <a:t>колоноскопий</a:t>
                      </a:r>
                      <a:endParaRPr lang="ru-RU" sz="1000" b="1" i="0" u="none" strike="noStrike" dirty="0">
                        <a:solidFill>
                          <a:srgbClr val="FFFF00"/>
                        </a:solidFill>
                        <a:latin typeface="Tahoma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>бронхоскопий</a:t>
                      </a: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>прочих</a:t>
                      </a: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>в поликлинике, амбулатории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50173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> Эндоскопические исследования - 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12065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11346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719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12065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499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>  в том числе лечебные процедуры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478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> Из общего числа исследований (стр. 01) – с взятием материала на: гистологическое исследование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984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858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984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73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> цитологическое исследование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4E4"/>
            </a:gs>
            <a:gs pos="100000">
              <a:srgbClr val="E0E8F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90501"/>
            <a:ext cx="8229600" cy="881045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dirty="0" smtClean="0">
                <a:solidFill>
                  <a:srgbClr val="002060"/>
                </a:solidFill>
              </a:rPr>
              <a:t>Деятельность лаборатории</a:t>
            </a:r>
          </a:p>
        </p:txBody>
      </p:sp>
      <p:graphicFrame>
        <p:nvGraphicFramePr>
          <p:cNvPr id="31746" name="Group 2"/>
          <p:cNvGraphicFramePr>
            <a:graphicFrameLocks noGrp="1"/>
          </p:cNvGraphicFramePr>
          <p:nvPr/>
        </p:nvGraphicFramePr>
        <p:xfrm>
          <a:off x="142843" y="1071544"/>
          <a:ext cx="8858312" cy="5572165"/>
        </p:xfrm>
        <a:graphic>
          <a:graphicData uri="http://schemas.openxmlformats.org/drawingml/2006/table">
            <a:tbl>
              <a:tblPr/>
              <a:tblGrid>
                <a:gridCol w="4042035"/>
                <a:gridCol w="619775"/>
                <a:gridCol w="1442548"/>
                <a:gridCol w="1232363"/>
                <a:gridCol w="1521591"/>
              </a:tblGrid>
              <a:tr h="35950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Число проведенных анализов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8824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>всего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>в том числе</a:t>
                      </a: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14251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>гематологические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>биохимические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err="1">
                          <a:solidFill>
                            <a:srgbClr val="FFFF00"/>
                          </a:solidFill>
                          <a:latin typeface="Tahoma"/>
                        </a:rPr>
                        <a:t>коагулологические</a:t>
                      </a:r>
                      <a:endParaRPr lang="ru-RU" sz="1000" b="1" i="0" u="none" strike="noStrike" dirty="0">
                        <a:solidFill>
                          <a:srgbClr val="FFFF00"/>
                        </a:solidFill>
                        <a:latin typeface="Tahoma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5950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> 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2289136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2183038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34164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20018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81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>     из них: в поликлинике (амбулатории) и на дому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2192953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2089750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31269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20018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672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>     в дневном стационаре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96183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93288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2895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501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> Выполнено передвижной </a:t>
                      </a:r>
                      <a:r>
                        <a:rPr lang="ru-RU" sz="1000" b="1" i="0" u="none" strike="noStrike" dirty="0" err="1">
                          <a:solidFill>
                            <a:srgbClr val="FFFF00"/>
                          </a:solidFill>
                          <a:latin typeface="Tahoma"/>
                        </a:rPr>
                        <a:t>линико-диагностической</a:t>
                      </a:r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> лабораторией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4E4"/>
            </a:gs>
            <a:gs pos="100000">
              <a:srgbClr val="E0E8F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90500"/>
            <a:ext cx="8229600" cy="1095359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dirty="0" smtClean="0">
                <a:solidFill>
                  <a:srgbClr val="002060"/>
                </a:solidFill>
              </a:rPr>
              <a:t>ОСНАЩЕННОСТЬ КОМПЬЮТЕРНЫМ ОБОРУДОВАНИЕМ</a:t>
            </a:r>
          </a:p>
        </p:txBody>
      </p:sp>
      <p:graphicFrame>
        <p:nvGraphicFramePr>
          <p:cNvPr id="31746" name="Group 2"/>
          <p:cNvGraphicFramePr>
            <a:graphicFrameLocks noGrp="1"/>
          </p:cNvGraphicFramePr>
          <p:nvPr/>
        </p:nvGraphicFramePr>
        <p:xfrm>
          <a:off x="142844" y="1643050"/>
          <a:ext cx="8858312" cy="5105400"/>
        </p:xfrm>
        <a:graphic>
          <a:graphicData uri="http://schemas.openxmlformats.org/drawingml/2006/table">
            <a:tbl>
              <a:tblPr/>
              <a:tblGrid>
                <a:gridCol w="4583380"/>
                <a:gridCol w="456639"/>
                <a:gridCol w="1955886"/>
                <a:gridCol w="1862407"/>
              </a:tblGrid>
              <a:tr h="1619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>Наименование устройств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>в том числе: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2667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>для административно-хозяйственной деятельности организации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>для медицинского персонала (для автоматизации лечебного процесса)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> Персональные ЭВМ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720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520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>     из них с процессором </a:t>
                      </a:r>
                      <a:r>
                        <a:rPr lang="ru-RU" sz="1000" b="1" i="0" u="none" strike="noStrike" dirty="0" err="1">
                          <a:solidFill>
                            <a:srgbClr val="FFFF00"/>
                          </a:solidFill>
                          <a:latin typeface="Tahoma"/>
                        </a:rPr>
                        <a:t>Intel</a:t>
                      </a:r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> </a:t>
                      </a:r>
                      <a:r>
                        <a:rPr lang="ru-RU" sz="1000" b="1" i="0" u="none" strike="noStrike" dirty="0" err="1">
                          <a:solidFill>
                            <a:srgbClr val="FFFF00"/>
                          </a:solidFill>
                          <a:latin typeface="Tahoma"/>
                        </a:rPr>
                        <a:t>Pentium</a:t>
                      </a:r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> IV и выше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720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520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> Мобильные компьютеры (ноутбуки)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>     из них с процессором </a:t>
                      </a:r>
                      <a:r>
                        <a:rPr lang="ru-RU" sz="1000" b="1" i="0" u="none" strike="noStrike" dirty="0" err="1">
                          <a:solidFill>
                            <a:srgbClr val="FFFF00"/>
                          </a:solidFill>
                          <a:latin typeface="Tahoma"/>
                        </a:rPr>
                        <a:t>Intel</a:t>
                      </a:r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> </a:t>
                      </a:r>
                      <a:r>
                        <a:rPr lang="ru-RU" sz="1000" b="1" i="0" u="none" strike="noStrike" dirty="0" err="1">
                          <a:solidFill>
                            <a:srgbClr val="FFFF00"/>
                          </a:solidFill>
                          <a:latin typeface="Tahoma"/>
                        </a:rPr>
                        <a:t>Pentium</a:t>
                      </a:r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> IV и выше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> Серверное оборудование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58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> Количество компьютеров использующих следующие операционные системы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731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525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>     MS Windows 95\98\ME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>     MS Windows NT4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>     MS Windows 2000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>     MS Windows XP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341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>     другие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390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> Печатающие устройства и МФУ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58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> Количество обособленных подсетей (внутри одного учреждения, включая подчиненные ЛПУ)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> Общее количество портов ЛВС во всех </a:t>
                      </a:r>
                      <a:r>
                        <a:rPr lang="ru-RU" sz="1000" b="1" i="0" u="none" strike="noStrike" dirty="0" err="1">
                          <a:solidFill>
                            <a:srgbClr val="FFFF00"/>
                          </a:solidFill>
                          <a:latin typeface="Tahoma"/>
                        </a:rPr>
                        <a:t>подразеделениях</a:t>
                      </a:r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> учреждения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58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> Количество точек подключения к сети Интернет по типам подключения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>     из них коммутируемый (модемный)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>     широкополосный доступ по технологии </a:t>
                      </a:r>
                      <a:r>
                        <a:rPr lang="ru-RU" sz="1000" b="1" i="0" u="none" strike="noStrike" dirty="0" err="1">
                          <a:solidFill>
                            <a:srgbClr val="FFFF00"/>
                          </a:solidFill>
                          <a:latin typeface="Tahoma"/>
                        </a:rPr>
                        <a:t>xDSL</a:t>
                      </a:r>
                      <a:endParaRPr lang="ru-RU" sz="1000" b="1" i="0" u="none" strike="noStrike" dirty="0">
                        <a:solidFill>
                          <a:srgbClr val="FFFF00"/>
                        </a:solidFill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>     оптоволокно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>     радиодоступ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>     спутниковый канал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>     VPN через сеть общего пользования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ahoma"/>
                        </a:rPr>
                        <a:t> Оборудование для видеоконференцсвязи (количество комплектов)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4E4"/>
            </a:gs>
            <a:gs pos="100000">
              <a:srgbClr val="E0E8F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53085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 smtClean="0">
                <a:solidFill>
                  <a:srgbClr val="FF0000"/>
                </a:solidFill>
              </a:rPr>
              <a:t>Профилактическая работа.</a:t>
            </a:r>
            <a:br>
              <a:rPr lang="ru-RU" sz="4400" b="1" smtClean="0">
                <a:solidFill>
                  <a:srgbClr val="FF0000"/>
                </a:solidFill>
              </a:rPr>
            </a:br>
            <a:r>
              <a:rPr lang="ru-RU" sz="4400" b="1" smtClean="0">
                <a:solidFill>
                  <a:srgbClr val="FF0000"/>
                </a:solidFill>
              </a:rPr>
              <a:t>Диспансерное наблюдение</a:t>
            </a:r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 rot="10800000">
            <a:off x="8691563" y="6135688"/>
            <a:ext cx="61912" cy="46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4E4"/>
            </a:gs>
            <a:gs pos="100000">
              <a:srgbClr val="E0E8F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-42863"/>
            <a:ext cx="8229600" cy="1311276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dirty="0" smtClean="0">
                <a:solidFill>
                  <a:srgbClr val="002060"/>
                </a:solidFill>
              </a:rPr>
              <a:t>Проведённые профилактические осмотры</a:t>
            </a:r>
          </a:p>
        </p:txBody>
      </p:sp>
      <p:graphicFrame>
        <p:nvGraphicFramePr>
          <p:cNvPr id="33794" name="Group 2"/>
          <p:cNvGraphicFramePr>
            <a:graphicFrameLocks noGrp="1"/>
          </p:cNvGraphicFramePr>
          <p:nvPr/>
        </p:nvGraphicFramePr>
        <p:xfrm>
          <a:off x="252413" y="1301750"/>
          <a:ext cx="8642350" cy="5218113"/>
        </p:xfrm>
        <a:graphic>
          <a:graphicData uri="http://schemas.openxmlformats.org/drawingml/2006/table">
            <a:tbl>
              <a:tblPr/>
              <a:tblGrid>
                <a:gridCol w="2212975"/>
                <a:gridCol w="1785937"/>
                <a:gridCol w="1419225"/>
                <a:gridCol w="1854200"/>
                <a:gridCol w="1370013"/>
              </a:tblGrid>
              <a:tr h="457200">
                <a:tc row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Контингенты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       </a:t>
                      </a:r>
                    </a:p>
                  </a:txBody>
                  <a:tcPr marL="47520" marR="47520" marT="2260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Подлежало     </a:t>
                      </a:r>
                      <a:b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осмотрам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     </a:t>
                      </a:r>
                    </a:p>
                  </a:txBody>
                  <a:tcPr marL="47520" marR="47520" marT="177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Осмотрено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 </a:t>
                      </a:r>
                    </a:p>
                  </a:txBody>
                  <a:tcPr marL="47520" marR="47520" marT="177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Подлежало     </a:t>
                      </a:r>
                      <a:b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осмотрам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     </a:t>
                      </a:r>
                    </a:p>
                  </a:txBody>
                  <a:tcPr marL="47520" marR="47520" marT="177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Осмотрено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 </a:t>
                      </a:r>
                    </a:p>
                  </a:txBody>
                  <a:tcPr marL="47520" marR="47520" marT="177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9461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За год, предшествующий</a:t>
                      </a:r>
                      <a:b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отчетному 2013</a:t>
                      </a:r>
                    </a:p>
                  </a:txBody>
                  <a:tcPr marL="47520" marR="47520" marT="177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За отчетный</a:t>
                      </a:r>
                      <a:b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период 2013</a:t>
                      </a:r>
                    </a:p>
                  </a:txBody>
                  <a:tcPr marL="47520" marR="47520" marT="177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За год,       </a:t>
                      </a:r>
                      <a:b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предшествующий</a:t>
                      </a:r>
                      <a:b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отчетному 2014</a:t>
                      </a:r>
                    </a:p>
                  </a:txBody>
                  <a:tcPr marL="47520" marR="47520" marT="177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За отчетный</a:t>
                      </a:r>
                      <a:b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период 2014</a:t>
                      </a:r>
                    </a:p>
                  </a:txBody>
                  <a:tcPr marL="47520" marR="47520" marT="177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119062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Всего детей в      </a:t>
                      </a:r>
                      <a:b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возрасте 15-17 лет </a:t>
                      </a:r>
                      <a:b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включительно (кроме</a:t>
                      </a:r>
                      <a:b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обучающихся в      </a:t>
                      </a:r>
                      <a:b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школах)   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        </a:t>
                      </a:r>
                    </a:p>
                  </a:txBody>
                  <a:tcPr marL="47520" marR="47520" marT="177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5068</a:t>
                      </a:r>
                    </a:p>
                  </a:txBody>
                  <a:tcPr marL="47520" marR="47520" marT="3520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5068</a:t>
                      </a:r>
                    </a:p>
                  </a:txBody>
                  <a:tcPr marL="47520" marR="47520" marT="3520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2693</a:t>
                      </a:r>
                    </a:p>
                  </a:txBody>
                  <a:tcPr marL="47520" marR="47520" marT="3520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2693</a:t>
                      </a:r>
                    </a:p>
                  </a:txBody>
                  <a:tcPr marL="47520" marR="47520" marT="3520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143351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Контингенты        </a:t>
                      </a:r>
                      <a:b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населения,         </a:t>
                      </a:r>
                      <a:b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осмотренные в      </a:t>
                      </a:r>
                      <a:b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порядке            </a:t>
                      </a:r>
                      <a:b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периодических      </a:t>
                      </a:r>
                      <a:b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осмотров  (всего)</a:t>
                      </a:r>
                    </a:p>
                  </a:txBody>
                  <a:tcPr marL="47520" marR="47520" marT="177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6150</a:t>
                      </a:r>
                    </a:p>
                  </a:txBody>
                  <a:tcPr marL="47520" marR="47520" marT="3520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6150</a:t>
                      </a:r>
                    </a:p>
                  </a:txBody>
                  <a:tcPr marL="47520" marR="47520" marT="3520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9881</a:t>
                      </a:r>
                    </a:p>
                  </a:txBody>
                  <a:tcPr marL="47520" marR="47520" marT="3520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9881</a:t>
                      </a:r>
                    </a:p>
                  </a:txBody>
                  <a:tcPr marL="47520" marR="47520" marT="3520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119062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Население,         </a:t>
                      </a:r>
                      <a:b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осмотренное в      </a:t>
                      </a:r>
                      <a:b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порядке проведения </a:t>
                      </a:r>
                      <a:b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диспансеризации    </a:t>
                      </a:r>
                      <a:b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граждан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 </a:t>
                      </a:r>
                    </a:p>
                  </a:txBody>
                  <a:tcPr marL="47520" marR="47520" marT="177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53545</a:t>
                      </a:r>
                    </a:p>
                  </a:txBody>
                  <a:tcPr marL="47520" marR="47520" marT="8845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54290</a:t>
                      </a:r>
                    </a:p>
                  </a:txBody>
                  <a:tcPr marL="47520" marR="47520" marT="8845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24572</a:t>
                      </a:r>
                    </a:p>
                  </a:txBody>
                  <a:tcPr marL="47520" marR="47520" marT="3520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24572</a:t>
                      </a:r>
                    </a:p>
                  </a:txBody>
                  <a:tcPr marL="47520" marR="47520" marT="3520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4E4"/>
            </a:gs>
            <a:gs pos="100000">
              <a:srgbClr val="E0E8F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smtClean="0">
                <a:solidFill>
                  <a:srgbClr val="002060"/>
                </a:solidFill>
              </a:rPr>
              <a:t>Диспансерное наблюдение за инвалидами и участниками ВОВ</a:t>
            </a:r>
          </a:p>
        </p:txBody>
      </p:sp>
      <p:graphicFrame>
        <p:nvGraphicFramePr>
          <p:cNvPr id="34818" name="Group 2"/>
          <p:cNvGraphicFramePr>
            <a:graphicFrameLocks noGrp="1"/>
          </p:cNvGraphicFramePr>
          <p:nvPr/>
        </p:nvGraphicFramePr>
        <p:xfrm>
          <a:off x="142844" y="1182688"/>
          <a:ext cx="8858312" cy="5495167"/>
        </p:xfrm>
        <a:graphic>
          <a:graphicData uri="http://schemas.openxmlformats.org/drawingml/2006/table">
            <a:tbl>
              <a:tblPr/>
              <a:tblGrid>
                <a:gridCol w="3795927"/>
                <a:gridCol w="2894025"/>
                <a:gridCol w="2168360"/>
              </a:tblGrid>
              <a:tr h="2127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 </a:t>
                      </a:r>
                    </a:p>
                  </a:txBody>
                  <a:tcPr marL="40680" marR="40680" marT="137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Участники ВОВ, в том  числе инвалиды ВОВ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      </a:t>
                      </a:r>
                    </a:p>
                  </a:txBody>
                  <a:tcPr marL="40680" marR="40680" marT="177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Наименование       </a:t>
                      </a:r>
                      <a:b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показателей   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    </a:t>
                      </a:r>
                    </a:p>
                  </a:txBody>
                  <a:tcPr marL="40680" marR="40680" marT="20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За год,       </a:t>
                      </a:r>
                      <a:b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предшествующий</a:t>
                      </a:r>
                      <a:b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отчетному 2013</a:t>
                      </a:r>
                    </a:p>
                  </a:txBody>
                  <a:tcPr marL="40680" marR="40680" marT="137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За        </a:t>
                      </a:r>
                      <a:b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отчетный  </a:t>
                      </a:r>
                      <a:b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период2014     </a:t>
                      </a:r>
                    </a:p>
                  </a:txBody>
                  <a:tcPr marL="40680" marR="40680" marT="137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Состоит под диспансерным наблюдением на конец отчетного  года     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  </a:t>
                      </a:r>
                    </a:p>
                  </a:txBody>
                  <a:tcPr marL="40680" marR="40680" marT="177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476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371/96</a:t>
                      </a:r>
                    </a:p>
                  </a:txBody>
                  <a:tcPr marL="40680" marR="40680" marT="20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467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371/96</a:t>
                      </a:r>
                    </a:p>
                  </a:txBody>
                  <a:tcPr marL="40680" marR="40680" marT="20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Снято с  диспансерного  наблюдения в течение отчетного  года </a:t>
                      </a:r>
                    </a:p>
                  </a:txBody>
                  <a:tcPr marL="40680" marR="40680" marT="177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105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86/19</a:t>
                      </a:r>
                    </a:p>
                  </a:txBody>
                  <a:tcPr marL="40680" marR="40680" marT="20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74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61/13</a:t>
                      </a:r>
                    </a:p>
                  </a:txBody>
                  <a:tcPr marL="40680" marR="40680" marT="20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в том числе: 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выехало 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          </a:t>
                      </a:r>
                    </a:p>
                  </a:txBody>
                  <a:tcPr marL="40680" marR="40680" marT="177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13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11/2</a:t>
                      </a:r>
                    </a:p>
                  </a:txBody>
                  <a:tcPr marL="40680" marR="40680" marT="20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19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18/1</a:t>
                      </a:r>
                    </a:p>
                  </a:txBody>
                  <a:tcPr marL="40680" marR="40680" marT="20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умерло  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          </a:t>
                      </a:r>
                    </a:p>
                  </a:txBody>
                  <a:tcPr marL="40680" marR="40680" marT="177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92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75/17</a:t>
                      </a:r>
                    </a:p>
                  </a:txBody>
                  <a:tcPr marL="40680" marR="40680" marT="20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55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43/12</a:t>
                      </a:r>
                    </a:p>
                  </a:txBody>
                  <a:tcPr marL="40680" marR="40680" marT="20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Состоит по группам инвалидности:      I 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                </a:t>
                      </a:r>
                    </a:p>
                  </a:txBody>
                  <a:tcPr marL="40680" marR="40680" marT="177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 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 68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44/24</a:t>
                      </a:r>
                    </a:p>
                  </a:txBody>
                  <a:tcPr marL="40680" marR="40680" marT="20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71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47/24</a:t>
                      </a:r>
                    </a:p>
                  </a:txBody>
                  <a:tcPr marL="40680" marR="40680" marT="2260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II  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              </a:t>
                      </a:r>
                    </a:p>
                  </a:txBody>
                  <a:tcPr marL="40680" marR="40680" marT="177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398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326/72</a:t>
                      </a:r>
                    </a:p>
                  </a:txBody>
                  <a:tcPr marL="40680" marR="40680" marT="20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330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268/62</a:t>
                      </a:r>
                    </a:p>
                  </a:txBody>
                  <a:tcPr marL="40680" marR="40680" marT="20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III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               </a:t>
                      </a:r>
                    </a:p>
                  </a:txBody>
                  <a:tcPr marL="40680" marR="40680" marT="177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1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1/0</a:t>
                      </a:r>
                    </a:p>
                  </a:txBody>
                  <a:tcPr marL="40680" marR="40680" marT="20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4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2/2</a:t>
                      </a:r>
                    </a:p>
                  </a:txBody>
                  <a:tcPr marL="40680" marR="40680" marT="20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Получили  стационарное лечение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           </a:t>
                      </a:r>
                    </a:p>
                  </a:txBody>
                  <a:tcPr marL="40680" marR="40680" marT="177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192 146/46</a:t>
                      </a:r>
                    </a:p>
                  </a:txBody>
                  <a:tcPr marL="40680" marR="40680" marT="20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128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81/37</a:t>
                      </a:r>
                    </a:p>
                  </a:txBody>
                  <a:tcPr marL="40680" marR="40680" marT="20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Получили санаторно-курортное  лечение 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          </a:t>
                      </a:r>
                    </a:p>
                  </a:txBody>
                  <a:tcPr marL="40680" marR="40680" marT="177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80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51/29</a:t>
                      </a:r>
                    </a:p>
                  </a:txBody>
                  <a:tcPr marL="40680" marR="40680" marT="20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88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65/23</a:t>
                      </a:r>
                    </a:p>
                  </a:txBody>
                  <a:tcPr marL="40680" marR="40680" marT="20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4E4"/>
            </a:gs>
            <a:gs pos="100000">
              <a:srgbClr val="E0E8F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/>
          </p:nvPr>
        </p:nvSpPr>
        <p:spPr>
          <a:xfrm>
            <a:off x="446088" y="144463"/>
            <a:ext cx="8229600" cy="809625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smtClean="0">
                <a:solidFill>
                  <a:srgbClr val="002060"/>
                </a:solidFill>
              </a:rPr>
              <a:t>Численность инвалидов, состоящих на учете ЛПУ</a:t>
            </a:r>
          </a:p>
        </p:txBody>
      </p:sp>
      <p:graphicFrame>
        <p:nvGraphicFramePr>
          <p:cNvPr id="35842" name="Group 2"/>
          <p:cNvGraphicFramePr>
            <a:graphicFrameLocks noGrp="1"/>
          </p:cNvGraphicFramePr>
          <p:nvPr/>
        </p:nvGraphicFramePr>
        <p:xfrm>
          <a:off x="104775" y="995363"/>
          <a:ext cx="9075738" cy="4771000"/>
        </p:xfrm>
        <a:graphic>
          <a:graphicData uri="http://schemas.openxmlformats.org/drawingml/2006/table">
            <a:tbl>
              <a:tblPr/>
              <a:tblGrid>
                <a:gridCol w="1222375"/>
                <a:gridCol w="1724025"/>
                <a:gridCol w="1185863"/>
                <a:gridCol w="1335087"/>
                <a:gridCol w="1222375"/>
                <a:gridCol w="1247775"/>
                <a:gridCol w="1138238"/>
              </a:tblGrid>
              <a:tr h="158115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Группа   инвалидности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 </a:t>
                      </a:r>
                    </a:p>
                  </a:txBody>
                  <a:tcPr marL="47520" marR="47520" marT="20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Взрослые 18 лет и </a:t>
                      </a:r>
                      <a:b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старше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           </a:t>
                      </a:r>
                    </a:p>
                  </a:txBody>
                  <a:tcPr marL="47520" marR="47520" marT="20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Дети-инвалиды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  </a:t>
                      </a:r>
                    </a:p>
                  </a:txBody>
                  <a:tcPr marL="47520" marR="47520" marT="20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Инвалиды вследствие аварии на ЧАЭС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              </a:t>
                      </a:r>
                    </a:p>
                  </a:txBody>
                  <a:tcPr marL="47520" marR="47520" marT="20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652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 </a:t>
                      </a:r>
                    </a:p>
                  </a:txBody>
                  <a:tcPr marL="47520" marR="47520" marT="20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За год,  </a:t>
                      </a:r>
                      <a:b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предшествую-щий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   </a:t>
                      </a:r>
                      <a:b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отчетному</a:t>
                      </a:r>
                    </a:p>
                  </a:txBody>
                  <a:tcPr marL="47520" marR="47520" marT="20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За      </a:t>
                      </a:r>
                      <a:b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отчетный</a:t>
                      </a:r>
                      <a:b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период  </a:t>
                      </a:r>
                    </a:p>
                  </a:txBody>
                  <a:tcPr marL="47520" marR="47520" marT="20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За год, 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предшест-вующий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 отчетному </a:t>
                      </a:r>
                    </a:p>
                  </a:txBody>
                  <a:tcPr marL="47520" marR="47520" marT="20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За       </a:t>
                      </a:r>
                      <a:b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отчетный </a:t>
                      </a:r>
                      <a:b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период   </a:t>
                      </a:r>
                    </a:p>
                  </a:txBody>
                  <a:tcPr marL="47520" marR="47520" marT="20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За год,  </a:t>
                      </a:r>
                      <a:b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предшест-</a:t>
                      </a:r>
                      <a:b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вующий   </a:t>
                      </a:r>
                      <a:b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отчетному</a:t>
                      </a:r>
                    </a:p>
                  </a:txBody>
                  <a:tcPr marL="47520" marR="47520" marT="20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За      </a:t>
                      </a:r>
                      <a:b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отчетный</a:t>
                      </a:r>
                      <a:b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период  </a:t>
                      </a:r>
                    </a:p>
                  </a:txBody>
                  <a:tcPr marL="47520" marR="47520" marT="20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I группа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     </a:t>
                      </a:r>
                    </a:p>
                  </a:txBody>
                  <a:tcPr marL="47520" marR="47520" marT="20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 1354</a:t>
                      </a:r>
                    </a:p>
                  </a:txBody>
                  <a:tcPr marL="47520" marR="47520" marT="252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 406</a:t>
                      </a:r>
                    </a:p>
                  </a:txBody>
                  <a:tcPr marL="47520" marR="47520" marT="252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 57</a:t>
                      </a:r>
                    </a:p>
                  </a:txBody>
                  <a:tcPr marL="47520" marR="47520" marT="252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14 </a:t>
                      </a:r>
                    </a:p>
                  </a:txBody>
                  <a:tcPr marL="47520" marR="47520" marT="252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 0</a:t>
                      </a:r>
                    </a:p>
                  </a:txBody>
                  <a:tcPr marL="47520" marR="47520" marT="252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 0</a:t>
                      </a:r>
                    </a:p>
                  </a:txBody>
                  <a:tcPr marL="47520" marR="47520" marT="252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II группа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     </a:t>
                      </a:r>
                    </a:p>
                  </a:txBody>
                  <a:tcPr marL="47520" marR="47520" marT="20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 14881</a:t>
                      </a:r>
                    </a:p>
                  </a:txBody>
                  <a:tcPr marL="47520" marR="47520" marT="252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 1960</a:t>
                      </a:r>
                    </a:p>
                  </a:txBody>
                  <a:tcPr marL="47520" marR="47520" marT="252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 125</a:t>
                      </a:r>
                    </a:p>
                  </a:txBody>
                  <a:tcPr marL="47520" marR="47520" marT="252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 26</a:t>
                      </a:r>
                    </a:p>
                  </a:txBody>
                  <a:tcPr marL="47520" marR="47520" marT="252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 1</a:t>
                      </a:r>
                    </a:p>
                  </a:txBody>
                  <a:tcPr marL="47520" marR="47520" marT="252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 0</a:t>
                      </a:r>
                    </a:p>
                  </a:txBody>
                  <a:tcPr marL="47520" marR="47520" marT="252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III группа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    </a:t>
                      </a:r>
                    </a:p>
                  </a:txBody>
                  <a:tcPr marL="47520" marR="47520" marT="20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 5567</a:t>
                      </a:r>
                    </a:p>
                  </a:txBody>
                  <a:tcPr marL="47520" marR="47520" marT="252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 911</a:t>
                      </a:r>
                    </a:p>
                  </a:txBody>
                  <a:tcPr marL="47520" marR="47520" marT="252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 260</a:t>
                      </a:r>
                    </a:p>
                  </a:txBody>
                  <a:tcPr marL="47520" marR="47520" marT="252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 37</a:t>
                      </a:r>
                    </a:p>
                  </a:txBody>
                  <a:tcPr marL="47520" marR="47520" marT="252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 0</a:t>
                      </a:r>
                    </a:p>
                  </a:txBody>
                  <a:tcPr marL="47520" marR="47520" marT="252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 0</a:t>
                      </a:r>
                    </a:p>
                  </a:txBody>
                  <a:tcPr marL="47520" marR="47520" marT="252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Всего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        </a:t>
                      </a:r>
                    </a:p>
                  </a:txBody>
                  <a:tcPr marL="47520" marR="47520" marT="20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 21802</a:t>
                      </a:r>
                    </a:p>
                  </a:txBody>
                  <a:tcPr marL="47520" marR="47520" marT="252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 3277</a:t>
                      </a:r>
                    </a:p>
                  </a:txBody>
                  <a:tcPr marL="47520" marR="47520" marT="252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 442</a:t>
                      </a:r>
                    </a:p>
                  </a:txBody>
                  <a:tcPr marL="47520" marR="47520" marT="252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 77</a:t>
                      </a:r>
                    </a:p>
                  </a:txBody>
                  <a:tcPr marL="47520" marR="47520" marT="252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 0</a:t>
                      </a:r>
                    </a:p>
                  </a:txBody>
                  <a:tcPr marL="47520" marR="47520" marT="252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 0</a:t>
                      </a:r>
                    </a:p>
                  </a:txBody>
                  <a:tcPr marL="47520" marR="47520" marT="252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</a:tbl>
          </a:graphicData>
        </a:graphic>
      </p:graphicFrame>
      <p:sp>
        <p:nvSpPr>
          <p:cNvPr id="34859" name="Text Box 42"/>
          <p:cNvSpPr txBox="1">
            <a:spLocks noChangeArrowheads="1"/>
          </p:cNvSpPr>
          <p:nvPr/>
        </p:nvSpPr>
        <p:spPr bwMode="auto">
          <a:xfrm>
            <a:off x="71438" y="5832475"/>
            <a:ext cx="9288462" cy="385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hangingPunct="1">
              <a:lnSpc>
                <a:spcPct val="98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  <a:latin typeface="Calibri" charset="0"/>
              </a:rPr>
              <a:t>Дети-инвалиды 168 (2014), 135 (2013).</a:t>
            </a:r>
          </a:p>
        </p:txBody>
      </p:sp>
      <p:sp>
        <p:nvSpPr>
          <p:cNvPr id="34860" name="Text Box 43"/>
          <p:cNvSpPr txBox="1">
            <a:spLocks noChangeArrowheads="1"/>
          </p:cNvSpPr>
          <p:nvPr/>
        </p:nvSpPr>
        <p:spPr bwMode="auto">
          <a:xfrm>
            <a:off x="1871663" y="8207375"/>
            <a:ext cx="1809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4E4"/>
            </a:gs>
            <a:gs pos="100000">
              <a:srgbClr val="E0E8F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smtClean="0">
                <a:solidFill>
                  <a:srgbClr val="002060"/>
                </a:solidFill>
              </a:rPr>
              <a:t>Деятельность отделения медицинской профилактики</a:t>
            </a:r>
          </a:p>
        </p:txBody>
      </p:sp>
      <p:graphicFrame>
        <p:nvGraphicFramePr>
          <p:cNvPr id="36866" name="Group 2"/>
          <p:cNvGraphicFramePr>
            <a:graphicFrameLocks noGrp="1"/>
          </p:cNvGraphicFramePr>
          <p:nvPr/>
        </p:nvGraphicFramePr>
        <p:xfrm>
          <a:off x="233363" y="1328739"/>
          <a:ext cx="8642350" cy="5257025"/>
        </p:xfrm>
        <a:graphic>
          <a:graphicData uri="http://schemas.openxmlformats.org/drawingml/2006/table">
            <a:tbl>
              <a:tblPr/>
              <a:tblGrid>
                <a:gridCol w="3879850"/>
                <a:gridCol w="2162175"/>
                <a:gridCol w="1223962"/>
                <a:gridCol w="1376363"/>
              </a:tblGrid>
              <a:tr h="68327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Показатель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               </a:t>
                      </a:r>
                    </a:p>
                  </a:txBody>
                  <a:tcPr marL="45360" marR="45360" marT="252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Год, предшествующий отчетному, 2013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45360" marR="45360" marT="20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Отчетный</a:t>
                      </a:r>
                      <a:b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период, 2014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45360" marR="45360" marT="20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Динамика  </a:t>
                      </a:r>
                      <a:b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показателя</a:t>
                      </a:r>
                    </a:p>
                  </a:txBody>
                  <a:tcPr marL="45360" marR="45360" marT="20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46046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Число пациентов, обученных в "школах", - всего</a:t>
                      </a:r>
                    </a:p>
                  </a:txBody>
                  <a:tcPr marL="45360" marR="45360" marT="20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11482</a:t>
                      </a:r>
                    </a:p>
                  </a:txBody>
                  <a:tcPr marL="45360" marR="45360" marT="2260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6925</a:t>
                      </a:r>
                    </a:p>
                  </a:txBody>
                  <a:tcPr marL="45360" marR="45360" marT="2260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-39,7%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6832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в том числе:                          </a:t>
                      </a:r>
                      <a:b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школе для беременных (школа матерей)  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              </a:t>
                      </a:r>
                    </a:p>
                  </a:txBody>
                  <a:tcPr marL="45360" marR="45360" marT="20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 1012</a:t>
                      </a:r>
                    </a:p>
                  </a:txBody>
                  <a:tcPr marL="45360" marR="45360" marT="252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972</a:t>
                      </a:r>
                    </a:p>
                  </a:txBody>
                  <a:tcPr marL="45360" marR="45360" marT="252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-4,0%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46046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школе для больных артериальной </a:t>
                      </a:r>
                      <a:b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гипертензией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                         </a:t>
                      </a:r>
                    </a:p>
                  </a:txBody>
                  <a:tcPr marL="45360" marR="45360" marT="20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 6839 </a:t>
                      </a:r>
                    </a:p>
                  </a:txBody>
                  <a:tcPr marL="45360" marR="45360" marT="252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2188</a:t>
                      </a:r>
                    </a:p>
                  </a:txBody>
                  <a:tcPr marL="45360" marR="45360" marT="252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-68,0%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45898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школе для больных бронхиальной астмой </a:t>
                      </a:r>
                    </a:p>
                  </a:txBody>
                  <a:tcPr marL="45360" marR="45360" marT="20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590</a:t>
                      </a:r>
                    </a:p>
                  </a:txBody>
                  <a:tcPr marL="45360" marR="45360" marT="2260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592</a:t>
                      </a:r>
                    </a:p>
                  </a:txBody>
                  <a:tcPr marL="45360" marR="45360" marT="2260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0,3%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55107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школе для больных сахарным диабетом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   </a:t>
                      </a:r>
                    </a:p>
                  </a:txBody>
                  <a:tcPr marL="45360" marR="45360" marT="20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1181</a:t>
                      </a:r>
                    </a:p>
                  </a:txBody>
                  <a:tcPr marL="45360" marR="45360" marT="2260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1253</a:t>
                      </a:r>
                    </a:p>
                  </a:txBody>
                  <a:tcPr marL="45360" marR="45360" marT="2260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6,1%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6832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Число проведенных массовых мероприятий</a:t>
                      </a:r>
                      <a:b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(всего)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                            </a:t>
                      </a:r>
                    </a:p>
                  </a:txBody>
                  <a:tcPr marL="45360" marR="45360" marT="20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 6</a:t>
                      </a:r>
                    </a:p>
                  </a:txBody>
                  <a:tcPr marL="45360" marR="45360" marT="252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10</a:t>
                      </a:r>
                    </a:p>
                  </a:txBody>
                  <a:tcPr marL="45360" marR="45360" marT="252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66,7%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45898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Число лиц, участвующих в мероприятиях </a:t>
                      </a:r>
                    </a:p>
                  </a:txBody>
                  <a:tcPr marL="45360" marR="45360" marT="20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 350 </a:t>
                      </a:r>
                    </a:p>
                  </a:txBody>
                  <a:tcPr marL="45360" marR="45360" marT="252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508</a:t>
                      </a:r>
                    </a:p>
                  </a:txBody>
                  <a:tcPr marL="45360" marR="45360" marT="252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45,1%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732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Число лиц, обученных основам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здорового образа жизни всего: </a:t>
                      </a:r>
                    </a:p>
                  </a:txBody>
                  <a:tcPr marL="45360" marR="45360" marT="20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25277</a:t>
                      </a:r>
                    </a:p>
                  </a:txBody>
                  <a:tcPr marL="45360" marR="45360" marT="252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27364</a:t>
                      </a:r>
                    </a:p>
                  </a:txBody>
                  <a:tcPr marL="45360" marR="45360" marT="252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-7,6%</a:t>
                      </a:r>
                    </a:p>
                  </a:txBody>
                  <a:tcPr marL="45360" marR="45360" marT="2260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4E4"/>
            </a:gs>
            <a:gs pos="100000">
              <a:srgbClr val="E0E8F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1143000"/>
          </a:xfrm>
        </p:spPr>
        <p:txBody>
          <a:bodyPr lIns="0" tIns="12240" rIns="0" bIns="0"/>
          <a:lstStyle/>
          <a:p>
            <a:pPr algn="ctr" eaLnBrk="1" hangingPunct="1">
              <a:lnSpc>
                <a:spcPct val="98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smtClean="0">
                <a:solidFill>
                  <a:srgbClr val="002060"/>
                </a:solidFill>
              </a:rPr>
              <a:t>Филиал №1 при ГБУЗ «Городская поликлиника № 219 ДЗМ»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" y="1214438"/>
            <a:ext cx="7775575" cy="5500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4E4"/>
            </a:gs>
            <a:gs pos="100000">
              <a:srgbClr val="E0E8F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smtClean="0">
                <a:solidFill>
                  <a:srgbClr val="002060"/>
                </a:solidFill>
              </a:rPr>
              <a:t>Магнитно-резонансные томографии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75" y="1143000"/>
          <a:ext cx="8858281" cy="5429272"/>
        </p:xfrm>
        <a:graphic>
          <a:graphicData uri="http://schemas.openxmlformats.org/drawingml/2006/table">
            <a:tbl>
              <a:tblPr/>
              <a:tblGrid>
                <a:gridCol w="3590823"/>
                <a:gridCol w="619701"/>
                <a:gridCol w="1628436"/>
                <a:gridCol w="1855660"/>
                <a:gridCol w="1163661"/>
              </a:tblGrid>
              <a:tr h="21462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Наименование исследований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Всего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Из них с внутривенным </a:t>
                      </a: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контрастированием</a:t>
                      </a: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изгр.3выполнено: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E2E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E2E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877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В подразделениях, оказывающих медицинскую помощь в амбулаторных условиях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В условиях дневного стационара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265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Всего выполнено МРТ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2464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60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2464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в том числе: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сердечно-сосудистой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 системы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092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Легких и средостения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7444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Органов брюшной полости и за брюшинного пространства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229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41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229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092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Органов малого таза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114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114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3967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Молочной железы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3967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Головного мозга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733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19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733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520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Позвоночника и спинного мозга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925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925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3967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области“голова-шея”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191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191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520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костей, суставов и мягких тканей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272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272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Прочих органов и систем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1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Интервенционные вмешательства под МРТ–контролем(изстр.1)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4E4"/>
            </a:gs>
            <a:gs pos="100000">
              <a:srgbClr val="E0E8F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53085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 smtClean="0">
                <a:solidFill>
                  <a:srgbClr val="FF0000"/>
                </a:solidFill>
              </a:rPr>
              <a:t>Показатели здоровья населения, проживающего в районе обслуживания поликлиники</a:t>
            </a:r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 rot="10800000">
            <a:off x="8691563" y="6135688"/>
            <a:ext cx="61912" cy="46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4E4"/>
            </a:gs>
            <a:gs pos="100000">
              <a:srgbClr val="E0E8F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5875"/>
            <a:ext cx="8229600" cy="555625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smtClean="0">
                <a:solidFill>
                  <a:srgbClr val="002060"/>
                </a:solidFill>
              </a:rPr>
              <a:t>Дети (до 14 лет включительно</a:t>
            </a:r>
            <a:r>
              <a:rPr lang="ru-RU" sz="2800" smtClean="0"/>
              <a:t>).</a:t>
            </a:r>
            <a:br>
              <a:rPr lang="ru-RU" sz="2800" smtClean="0"/>
            </a:br>
            <a:endParaRPr lang="ru-RU" sz="2200" smtClean="0"/>
          </a:p>
        </p:txBody>
      </p:sp>
      <p:graphicFrame>
        <p:nvGraphicFramePr>
          <p:cNvPr id="39938" name="Group 2"/>
          <p:cNvGraphicFramePr>
            <a:graphicFrameLocks noGrp="1"/>
          </p:cNvGraphicFramePr>
          <p:nvPr/>
        </p:nvGraphicFramePr>
        <p:xfrm>
          <a:off x="395288" y="357188"/>
          <a:ext cx="8497887" cy="6124728"/>
        </p:xfrm>
        <a:graphic>
          <a:graphicData uri="http://schemas.openxmlformats.org/drawingml/2006/table">
            <a:tbl>
              <a:tblPr/>
              <a:tblGrid>
                <a:gridCol w="360362"/>
                <a:gridCol w="4051300"/>
                <a:gridCol w="1074738"/>
                <a:gridCol w="1720850"/>
                <a:gridCol w="1290637"/>
              </a:tblGrid>
              <a:tr h="50006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N   </a:t>
                      </a:r>
                      <a:b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п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/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п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 </a:t>
                      </a:r>
                    </a:p>
                  </a:txBody>
                  <a:tcPr marL="39600" marR="3960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Наименование показателя          </a:t>
                      </a:r>
                    </a:p>
                  </a:txBody>
                  <a:tcPr marL="39600" marR="3960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Отчетный</a:t>
                      </a:r>
                      <a:b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период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2014  </a:t>
                      </a:r>
                    </a:p>
                  </a:txBody>
                  <a:tcPr marL="39600" marR="3960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Данные за год,</a:t>
                      </a:r>
                      <a:b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предшествующий</a:t>
                      </a:r>
                      <a:b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отчетному  2013</a:t>
                      </a:r>
                    </a:p>
                  </a:txBody>
                  <a:tcPr marL="39600" marR="3960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Динамика  </a:t>
                      </a:r>
                      <a:b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изменений </a:t>
                      </a:r>
                      <a:b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показателя</a:t>
                      </a:r>
                    </a:p>
                  </a:txBody>
                  <a:tcPr marL="39600" marR="3960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1.</a:t>
                      </a:r>
                    </a:p>
                  </a:txBody>
                  <a:tcPr marL="39600" marR="3960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Зарегистрировано заболеваний -   </a:t>
                      </a:r>
                      <a:b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всего                            </a:t>
                      </a:r>
                    </a:p>
                  </a:txBody>
                  <a:tcPr marL="39600" marR="3960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27646</a:t>
                      </a:r>
                    </a:p>
                  </a:txBody>
                  <a:tcPr marL="39600" marR="3960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 27833</a:t>
                      </a:r>
                    </a:p>
                  </a:txBody>
                  <a:tcPr marL="39600" marR="3960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-0,7%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2.  </a:t>
                      </a:r>
                    </a:p>
                  </a:txBody>
                  <a:tcPr marL="39600" marR="3960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Инфекционные и паразитарные      </a:t>
                      </a:r>
                      <a:b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болезни                          </a:t>
                      </a:r>
                    </a:p>
                  </a:txBody>
                  <a:tcPr marL="39600" marR="3960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373</a:t>
                      </a:r>
                    </a:p>
                  </a:txBody>
                  <a:tcPr marL="39600" marR="3960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 394</a:t>
                      </a:r>
                    </a:p>
                  </a:txBody>
                  <a:tcPr marL="39600" marR="3960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-5,3%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3.  </a:t>
                      </a:r>
                    </a:p>
                  </a:txBody>
                  <a:tcPr marL="39600" marR="3960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Новообразования                  </a:t>
                      </a:r>
                    </a:p>
                  </a:txBody>
                  <a:tcPr marL="39600" marR="3960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81</a:t>
                      </a:r>
                    </a:p>
                  </a:txBody>
                  <a:tcPr marL="39600" marR="3960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" charset="0"/>
                          <a:cs typeface="Droid Sans" charset="0"/>
                        </a:rPr>
                        <a:t> 134</a:t>
                      </a:r>
                    </a:p>
                  </a:txBody>
                  <a:tcPr marL="39600" marR="3960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-39,6%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4.  </a:t>
                      </a:r>
                    </a:p>
                  </a:txBody>
                  <a:tcPr marL="39600" marR="3960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Болезни эндокринной системы,     </a:t>
                      </a:r>
                      <a:b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расстройства питания и нарушения </a:t>
                      </a:r>
                      <a:b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обмена веществ                   </a:t>
                      </a:r>
                    </a:p>
                  </a:txBody>
                  <a:tcPr marL="39600" marR="3960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672</a:t>
                      </a:r>
                    </a:p>
                  </a:txBody>
                  <a:tcPr marL="39600" marR="3960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 969</a:t>
                      </a:r>
                    </a:p>
                  </a:txBody>
                  <a:tcPr marL="39600" marR="3960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-30,7%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5.  </a:t>
                      </a:r>
                    </a:p>
                  </a:txBody>
                  <a:tcPr marL="39600" marR="3960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Болезни нервной системы          </a:t>
                      </a:r>
                    </a:p>
                  </a:txBody>
                  <a:tcPr marL="39600" marR="3960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1251</a:t>
                      </a:r>
                    </a:p>
                  </a:txBody>
                  <a:tcPr marL="39600" marR="3960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 1472</a:t>
                      </a:r>
                    </a:p>
                  </a:txBody>
                  <a:tcPr marL="39600" marR="3960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-15,0%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6.  </a:t>
                      </a:r>
                    </a:p>
                  </a:txBody>
                  <a:tcPr marL="39600" marR="3960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Болезни системы кровообращения   </a:t>
                      </a:r>
                    </a:p>
                  </a:txBody>
                  <a:tcPr marL="39600" marR="3960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342</a:t>
                      </a:r>
                    </a:p>
                  </a:txBody>
                  <a:tcPr marL="39600" marR="3960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 130</a:t>
                      </a:r>
                    </a:p>
                  </a:txBody>
                  <a:tcPr marL="39600" marR="3960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163,1%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7.  </a:t>
                      </a:r>
                    </a:p>
                  </a:txBody>
                  <a:tcPr marL="39600" marR="3960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Острые респираторные инфекции    </a:t>
                      </a:r>
                      <a:b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нижних дыхательных путей         </a:t>
                      </a:r>
                    </a:p>
                  </a:txBody>
                  <a:tcPr marL="39600" marR="3960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444</a:t>
                      </a:r>
                    </a:p>
                  </a:txBody>
                  <a:tcPr marL="39600" marR="3960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302</a:t>
                      </a:r>
                    </a:p>
                  </a:txBody>
                  <a:tcPr marL="39600" marR="3960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47,0%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8. </a:t>
                      </a:r>
                    </a:p>
                  </a:txBody>
                  <a:tcPr marL="39600" marR="3960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Болезни органов пищеварения      </a:t>
                      </a:r>
                    </a:p>
                  </a:txBody>
                  <a:tcPr marL="39600" marR="3960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908</a:t>
                      </a:r>
                    </a:p>
                  </a:txBody>
                  <a:tcPr marL="39600" marR="3960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 1081</a:t>
                      </a:r>
                    </a:p>
                  </a:txBody>
                  <a:tcPr marL="39600" marR="3960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-16,0%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9. </a:t>
                      </a:r>
                    </a:p>
                  </a:txBody>
                  <a:tcPr marL="39600" marR="3960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Болезни костно-мышечной системы и</a:t>
                      </a:r>
                      <a:b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соединительной ткани             </a:t>
                      </a:r>
                    </a:p>
                  </a:txBody>
                  <a:tcPr marL="39600" marR="3960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1908</a:t>
                      </a:r>
                    </a:p>
                  </a:txBody>
                  <a:tcPr marL="39600" marR="3960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 1266</a:t>
                      </a:r>
                    </a:p>
                  </a:txBody>
                  <a:tcPr marL="39600" marR="3960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50,7%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10. </a:t>
                      </a:r>
                    </a:p>
                  </a:txBody>
                  <a:tcPr marL="39600" marR="3960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Болезни мочеполовой системы      </a:t>
                      </a:r>
                    </a:p>
                  </a:txBody>
                  <a:tcPr marL="39600" marR="3960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839</a:t>
                      </a:r>
                    </a:p>
                  </a:txBody>
                  <a:tcPr marL="39600" marR="3960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 861</a:t>
                      </a:r>
                    </a:p>
                  </a:txBody>
                  <a:tcPr marL="39600" marR="3960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-2,6%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11. </a:t>
                      </a:r>
                    </a:p>
                  </a:txBody>
                  <a:tcPr marL="39600" marR="3960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Болезни глаза и его придаточного </a:t>
                      </a:r>
                      <a:b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аппарата                         </a:t>
                      </a:r>
                    </a:p>
                  </a:txBody>
                  <a:tcPr marL="39600" marR="3960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2451</a:t>
                      </a:r>
                    </a:p>
                  </a:txBody>
                  <a:tcPr marL="39600" marR="3960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 2395</a:t>
                      </a:r>
                    </a:p>
                  </a:txBody>
                  <a:tcPr marL="39600" marR="3960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2,3%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12. </a:t>
                      </a:r>
                    </a:p>
                  </a:txBody>
                  <a:tcPr marL="39600" marR="3960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Врожденные аномалии (пороки      </a:t>
                      </a:r>
                      <a:b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развития), деформации и          </a:t>
                      </a:r>
                      <a:b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хромосомные нарушения            </a:t>
                      </a:r>
                    </a:p>
                  </a:txBody>
                  <a:tcPr marL="39600" marR="3960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356</a:t>
                      </a:r>
                    </a:p>
                  </a:txBody>
                  <a:tcPr marL="39600" marR="3960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 247</a:t>
                      </a:r>
                    </a:p>
                  </a:txBody>
                  <a:tcPr marL="39600" marR="3960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44,1%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13. </a:t>
                      </a:r>
                    </a:p>
                  </a:txBody>
                  <a:tcPr marL="39600" marR="3960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Травмы, отравления и некоторые   </a:t>
                      </a:r>
                      <a:b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другие последствия воздействия   </a:t>
                      </a:r>
                      <a:b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внешних причин                   </a:t>
                      </a:r>
                    </a:p>
                  </a:txBody>
                  <a:tcPr marL="39600" marR="3960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101</a:t>
                      </a:r>
                    </a:p>
                  </a:txBody>
                  <a:tcPr marL="39600" marR="3960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 101</a:t>
                      </a:r>
                    </a:p>
                  </a:txBody>
                  <a:tcPr marL="39600" marR="3960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0,0%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4E4"/>
            </a:gs>
            <a:gs pos="100000">
              <a:srgbClr val="E0E8F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-25400"/>
            <a:ext cx="8229600" cy="854075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smtClean="0">
                <a:solidFill>
                  <a:srgbClr val="002060"/>
                </a:solidFill>
              </a:rPr>
              <a:t>Дети (15-17 лет включительно).</a:t>
            </a:r>
            <a:br>
              <a:rPr lang="ru-RU" sz="2800" b="1" smtClean="0">
                <a:solidFill>
                  <a:srgbClr val="002060"/>
                </a:solidFill>
              </a:rPr>
            </a:br>
            <a:endParaRPr lang="ru-RU" sz="2200" b="1" smtClean="0">
              <a:solidFill>
                <a:srgbClr val="002060"/>
              </a:solidFill>
            </a:endParaRPr>
          </a:p>
        </p:txBody>
      </p:sp>
      <p:graphicFrame>
        <p:nvGraphicFramePr>
          <p:cNvPr id="40962" name="Group 2"/>
          <p:cNvGraphicFramePr>
            <a:graphicFrameLocks noGrp="1"/>
          </p:cNvGraphicFramePr>
          <p:nvPr/>
        </p:nvGraphicFramePr>
        <p:xfrm>
          <a:off x="214313" y="500063"/>
          <a:ext cx="8786812" cy="6240463"/>
        </p:xfrm>
        <a:graphic>
          <a:graphicData uri="http://schemas.openxmlformats.org/drawingml/2006/table">
            <a:tbl>
              <a:tblPr/>
              <a:tblGrid>
                <a:gridCol w="466725"/>
                <a:gridCol w="3917950"/>
                <a:gridCol w="1287462"/>
                <a:gridCol w="1779588"/>
                <a:gridCol w="1335087"/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N   </a:t>
                      </a:r>
                      <a:b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п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/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п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 </a:t>
                      </a:r>
                    </a:p>
                  </a:txBody>
                  <a:tcPr marL="47520" marR="47520" marT="177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Наименование показателя          </a:t>
                      </a:r>
                    </a:p>
                  </a:txBody>
                  <a:tcPr marL="47520" marR="47520" marT="177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Отчетный</a:t>
                      </a:r>
                      <a:b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период 2014</a:t>
                      </a:r>
                    </a:p>
                  </a:txBody>
                  <a:tcPr marL="47520" marR="47520" marT="177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Данные за год,</a:t>
                      </a:r>
                      <a:b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предшествую-щий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/>
                      </a:r>
                      <a:b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отчетному 2013 </a:t>
                      </a:r>
                    </a:p>
                  </a:txBody>
                  <a:tcPr marL="47520" marR="47520" marT="177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Динамика  </a:t>
                      </a:r>
                      <a:b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изменений показателя</a:t>
                      </a:r>
                    </a:p>
                  </a:txBody>
                  <a:tcPr marL="47520" marR="47520" marT="177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1.  </a:t>
                      </a:r>
                    </a:p>
                  </a:txBody>
                  <a:tcPr marL="47520" marR="47520" marT="177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Зарегистрировано заболеваний -   </a:t>
                      </a:r>
                      <a:b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всего                            </a:t>
                      </a:r>
                    </a:p>
                  </a:txBody>
                  <a:tcPr marL="47520" marR="47520" marT="177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8076</a:t>
                      </a:r>
                    </a:p>
                  </a:txBody>
                  <a:tcPr marL="47520" marR="47520" marT="177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8497</a:t>
                      </a:r>
                    </a:p>
                  </a:txBody>
                  <a:tcPr marL="47520" marR="47520" marT="177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-5,0%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2.  </a:t>
                      </a:r>
                    </a:p>
                  </a:txBody>
                  <a:tcPr marL="47520" marR="47520" marT="177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Инфекционные и паразитарные      </a:t>
                      </a:r>
                      <a:b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болезни                          </a:t>
                      </a:r>
                    </a:p>
                  </a:txBody>
                  <a:tcPr marL="47520" marR="47520" marT="177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69</a:t>
                      </a:r>
                    </a:p>
                  </a:txBody>
                  <a:tcPr marL="47520" marR="47520" marT="177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 72</a:t>
                      </a:r>
                    </a:p>
                  </a:txBody>
                  <a:tcPr marL="47520" marR="47520" marT="177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-4,2%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3.  </a:t>
                      </a:r>
                    </a:p>
                  </a:txBody>
                  <a:tcPr marL="47520" marR="47520" marT="177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Новообразования                  </a:t>
                      </a:r>
                    </a:p>
                  </a:txBody>
                  <a:tcPr marL="47520" marR="47520" marT="177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21</a:t>
                      </a:r>
                    </a:p>
                  </a:txBody>
                  <a:tcPr marL="47520" marR="47520" marT="177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18</a:t>
                      </a:r>
                    </a:p>
                  </a:txBody>
                  <a:tcPr marL="47520" marR="47520" marT="177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16,7%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6699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4.  </a:t>
                      </a:r>
                    </a:p>
                  </a:txBody>
                  <a:tcPr marL="47520" marR="47520" marT="177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Болезни эндокринной системы,     </a:t>
                      </a:r>
                      <a:b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расстройства питания и нарушения обмена веществ                   </a:t>
                      </a:r>
                    </a:p>
                  </a:txBody>
                  <a:tcPr marL="47520" marR="47520" marT="177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195</a:t>
                      </a:r>
                    </a:p>
                  </a:txBody>
                  <a:tcPr marL="47520" marR="47520" marT="177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264</a:t>
                      </a:r>
                    </a:p>
                  </a:txBody>
                  <a:tcPr marL="47520" marR="47520" marT="177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-26,1%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5.  </a:t>
                      </a:r>
                    </a:p>
                  </a:txBody>
                  <a:tcPr marL="47520" marR="47520" marT="177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Болезни нервной системы          </a:t>
                      </a:r>
                    </a:p>
                  </a:txBody>
                  <a:tcPr marL="47520" marR="47520" marT="177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413</a:t>
                      </a:r>
                    </a:p>
                  </a:txBody>
                  <a:tcPr marL="47520" marR="47520" marT="177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 483</a:t>
                      </a:r>
                    </a:p>
                  </a:txBody>
                  <a:tcPr marL="47520" marR="47520" marT="177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-14,5%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6.  </a:t>
                      </a:r>
                    </a:p>
                  </a:txBody>
                  <a:tcPr marL="47520" marR="47520" marT="177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Болезни системы кровообращения  </a:t>
                      </a:r>
                    </a:p>
                  </a:txBody>
                  <a:tcPr marL="47520" marR="47520" marT="177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135</a:t>
                      </a:r>
                    </a:p>
                  </a:txBody>
                  <a:tcPr marL="47520" marR="47520" marT="177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 36</a:t>
                      </a:r>
                    </a:p>
                  </a:txBody>
                  <a:tcPr marL="47520" marR="47520" marT="177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275,0%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7.  </a:t>
                      </a:r>
                    </a:p>
                  </a:txBody>
                  <a:tcPr marL="47520" marR="47520" marT="177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Цереброваскулярные болезни       </a:t>
                      </a:r>
                    </a:p>
                  </a:txBody>
                  <a:tcPr marL="47520" marR="47520" marT="177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0</a:t>
                      </a:r>
                    </a:p>
                  </a:txBody>
                  <a:tcPr marL="47520" marR="47520" marT="177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- </a:t>
                      </a:r>
                    </a:p>
                  </a:txBody>
                  <a:tcPr marL="47520" marR="47520" marT="177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0%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8.  </a:t>
                      </a:r>
                    </a:p>
                  </a:txBody>
                  <a:tcPr marL="47520" marR="47520" marT="177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Острые респираторные инфекции    нижних дыхательных путей         </a:t>
                      </a:r>
                    </a:p>
                  </a:txBody>
                  <a:tcPr marL="47520" marR="47520" marT="177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6</a:t>
                      </a:r>
                    </a:p>
                  </a:txBody>
                  <a:tcPr marL="47520" marR="47520" marT="177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 130</a:t>
                      </a:r>
                    </a:p>
                  </a:txBody>
                  <a:tcPr marL="47520" marR="47520" marT="177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-95,4%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9.  </a:t>
                      </a:r>
                    </a:p>
                  </a:txBody>
                  <a:tcPr marL="47520" marR="47520" marT="177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Болезни органов пищеварения      </a:t>
                      </a:r>
                    </a:p>
                  </a:txBody>
                  <a:tcPr marL="47520" marR="47520" marT="177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379</a:t>
                      </a:r>
                    </a:p>
                  </a:txBody>
                  <a:tcPr marL="47520" marR="47520" marT="177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 426</a:t>
                      </a:r>
                    </a:p>
                  </a:txBody>
                  <a:tcPr marL="47520" marR="47520" marT="177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-11,0%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6699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10. </a:t>
                      </a:r>
                    </a:p>
                  </a:txBody>
                  <a:tcPr marL="47520" marR="47520" marT="177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Болезни костно-мышечной системы соединительной ткани</a:t>
                      </a:r>
                    </a:p>
                  </a:txBody>
                  <a:tcPr marL="47520" marR="47520" marT="177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793</a:t>
                      </a:r>
                    </a:p>
                  </a:txBody>
                  <a:tcPr marL="47520" marR="47520" marT="177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 760</a:t>
                      </a:r>
                    </a:p>
                  </a:txBody>
                  <a:tcPr marL="47520" marR="47520" marT="177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4,3%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11. </a:t>
                      </a:r>
                    </a:p>
                  </a:txBody>
                  <a:tcPr marL="47520" marR="47520" marT="177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Болезни мочеполовой системы      </a:t>
                      </a:r>
                    </a:p>
                  </a:txBody>
                  <a:tcPr marL="47520" marR="47520" marT="177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270</a:t>
                      </a:r>
                    </a:p>
                  </a:txBody>
                  <a:tcPr marL="47520" marR="47520" marT="177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 347</a:t>
                      </a:r>
                    </a:p>
                  </a:txBody>
                  <a:tcPr marL="47520" marR="47520" marT="177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-22,2%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12. </a:t>
                      </a:r>
                    </a:p>
                  </a:txBody>
                  <a:tcPr marL="47520" marR="47520" marT="177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Болезни глаза и его придаточного </a:t>
                      </a:r>
                      <a:b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аппарата                         </a:t>
                      </a:r>
                    </a:p>
                  </a:txBody>
                  <a:tcPr marL="47520" marR="47520" marT="177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1401</a:t>
                      </a:r>
                    </a:p>
                  </a:txBody>
                  <a:tcPr marL="47520" marR="47520" marT="177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 1476</a:t>
                      </a:r>
                    </a:p>
                  </a:txBody>
                  <a:tcPr marL="47520" marR="47520" marT="177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-5,1%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13. </a:t>
                      </a:r>
                    </a:p>
                  </a:txBody>
                  <a:tcPr marL="47520" marR="47520" marT="177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Травмы, отравления и некоторые   </a:t>
                      </a:r>
                      <a:b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другие последствия воздействия   </a:t>
                      </a:r>
                      <a:b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внешних причин                   </a:t>
                      </a:r>
                    </a:p>
                  </a:txBody>
                  <a:tcPr marL="47520" marR="47520" marT="177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956</a:t>
                      </a:r>
                    </a:p>
                  </a:txBody>
                  <a:tcPr marL="47520" marR="47520" marT="177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 875</a:t>
                      </a:r>
                    </a:p>
                  </a:txBody>
                  <a:tcPr marL="47520" marR="47520" marT="177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9,3%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4E4"/>
            </a:gs>
            <a:gs pos="100000">
              <a:srgbClr val="E0E8F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-104775"/>
            <a:ext cx="8229600" cy="854075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smtClean="0">
                <a:solidFill>
                  <a:srgbClr val="002060"/>
                </a:solidFill>
              </a:rPr>
              <a:t>Взрослые (18 лет и старше). </a:t>
            </a:r>
            <a:br>
              <a:rPr lang="ru-RU" sz="2800" b="1" smtClean="0">
                <a:solidFill>
                  <a:srgbClr val="002060"/>
                </a:solidFill>
              </a:rPr>
            </a:br>
            <a:endParaRPr lang="ru-RU" sz="2200" b="1" smtClean="0">
              <a:solidFill>
                <a:srgbClr val="002060"/>
              </a:solidFill>
            </a:endParaRPr>
          </a:p>
        </p:txBody>
      </p:sp>
      <p:graphicFrame>
        <p:nvGraphicFramePr>
          <p:cNvPr id="41986" name="Group 2"/>
          <p:cNvGraphicFramePr>
            <a:graphicFrameLocks noGrp="1"/>
          </p:cNvGraphicFramePr>
          <p:nvPr/>
        </p:nvGraphicFramePr>
        <p:xfrm>
          <a:off x="214283" y="428625"/>
          <a:ext cx="8786874" cy="6249077"/>
        </p:xfrm>
        <a:graphic>
          <a:graphicData uri="http://schemas.openxmlformats.org/drawingml/2006/table">
            <a:tbl>
              <a:tblPr/>
              <a:tblGrid>
                <a:gridCol w="463947"/>
                <a:gridCol w="4097418"/>
                <a:gridCol w="1110660"/>
                <a:gridCol w="1779244"/>
                <a:gridCol w="1335605"/>
              </a:tblGrid>
              <a:tr h="47596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N   </a:t>
                      </a:r>
                      <a:b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п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/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п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 </a:t>
                      </a:r>
                    </a:p>
                  </a:txBody>
                  <a:tcPr marL="38160" marR="38160" marT="137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Наименование показателя          </a:t>
                      </a:r>
                    </a:p>
                  </a:txBody>
                  <a:tcPr marL="38160" marR="38160" marT="137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Отчетный</a:t>
                      </a:r>
                      <a:b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период 2014</a:t>
                      </a:r>
                    </a:p>
                  </a:txBody>
                  <a:tcPr marL="38160" marR="38160" marT="137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Данные за год,</a:t>
                      </a:r>
                      <a:b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предшествующий</a:t>
                      </a:r>
                      <a:b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отчетному 2013</a:t>
                      </a:r>
                    </a:p>
                  </a:txBody>
                  <a:tcPr marL="38160" marR="38160" marT="137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Динамика  </a:t>
                      </a:r>
                      <a:b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изменений </a:t>
                      </a:r>
                      <a:b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показателя</a:t>
                      </a:r>
                    </a:p>
                  </a:txBody>
                  <a:tcPr marL="38160" marR="38160" marT="137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28321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1.  </a:t>
                      </a:r>
                    </a:p>
                  </a:txBody>
                  <a:tcPr marL="38160" marR="38160" marT="137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Зарегистрировано заболеваний -   всего                            </a:t>
                      </a:r>
                    </a:p>
                  </a:txBody>
                  <a:tcPr marL="38160" marR="3816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261836</a:t>
                      </a:r>
                    </a:p>
                  </a:txBody>
                  <a:tcPr marL="38160" marR="3816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263189</a:t>
                      </a:r>
                    </a:p>
                  </a:txBody>
                  <a:tcPr marL="38160" marR="3816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-0,5%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28321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2.  </a:t>
                      </a:r>
                    </a:p>
                  </a:txBody>
                  <a:tcPr marL="38160" marR="38160" marT="137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Инфекционные и паразитарные   болезни                          </a:t>
                      </a:r>
                    </a:p>
                  </a:txBody>
                  <a:tcPr marL="38160" marR="3816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2482</a:t>
                      </a:r>
                    </a:p>
                  </a:txBody>
                  <a:tcPr marL="38160" marR="3816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 2268</a:t>
                      </a:r>
                    </a:p>
                  </a:txBody>
                  <a:tcPr marL="38160" marR="3816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9,4%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28321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3.  </a:t>
                      </a:r>
                    </a:p>
                  </a:txBody>
                  <a:tcPr marL="38160" marR="38160" marT="137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Новообразования - всего, из них: </a:t>
                      </a:r>
                    </a:p>
                  </a:txBody>
                  <a:tcPr marL="38160" marR="3816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2253</a:t>
                      </a:r>
                    </a:p>
                  </a:txBody>
                  <a:tcPr marL="38160" marR="3816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 2140</a:t>
                      </a:r>
                    </a:p>
                  </a:txBody>
                  <a:tcPr marL="38160" marR="3816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5,3%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28321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3.1.</a:t>
                      </a:r>
                    </a:p>
                  </a:txBody>
                  <a:tcPr marL="38160" marR="38160" marT="137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Злокачественные новообразования  </a:t>
                      </a:r>
                    </a:p>
                  </a:txBody>
                  <a:tcPr marL="38160" marR="3816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0</a:t>
                      </a:r>
                    </a:p>
                  </a:txBody>
                  <a:tcPr marL="38160" marR="3816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- </a:t>
                      </a:r>
                    </a:p>
                  </a:txBody>
                  <a:tcPr marL="38160" marR="3816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0%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35952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4.  </a:t>
                      </a:r>
                    </a:p>
                  </a:txBody>
                  <a:tcPr marL="38160" marR="38160" marT="137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Болезни эндокринной системы,   расстройства питания и нарушения  обмена веществ - всего, из них:  </a:t>
                      </a:r>
                    </a:p>
                  </a:txBody>
                  <a:tcPr marL="38160" marR="3816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14057</a:t>
                      </a:r>
                    </a:p>
                  </a:txBody>
                  <a:tcPr marL="38160" marR="3816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 12920</a:t>
                      </a:r>
                    </a:p>
                  </a:txBody>
                  <a:tcPr marL="38160" marR="3816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8,8%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28321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4.1.</a:t>
                      </a:r>
                    </a:p>
                  </a:txBody>
                  <a:tcPr marL="38160" marR="38160" marT="137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Болезни щитовидной железы        </a:t>
                      </a:r>
                    </a:p>
                  </a:txBody>
                  <a:tcPr marL="38160" marR="3816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5148</a:t>
                      </a:r>
                    </a:p>
                  </a:txBody>
                  <a:tcPr marL="38160" marR="3816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 4722</a:t>
                      </a:r>
                    </a:p>
                  </a:txBody>
                  <a:tcPr marL="38160" marR="3816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9,0%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28321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4.2.</a:t>
                      </a:r>
                    </a:p>
                  </a:txBody>
                  <a:tcPr marL="38160" marR="38160" marT="137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Сахарный диабет                  </a:t>
                      </a:r>
                    </a:p>
                  </a:txBody>
                  <a:tcPr marL="38160" marR="3816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7180</a:t>
                      </a:r>
                    </a:p>
                  </a:txBody>
                  <a:tcPr marL="38160" marR="3816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6826</a:t>
                      </a:r>
                    </a:p>
                  </a:txBody>
                  <a:tcPr marL="38160" marR="3816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5,2%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28321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5.  </a:t>
                      </a:r>
                    </a:p>
                  </a:txBody>
                  <a:tcPr marL="38160" marR="38160" marT="137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Болезни нервной системы          </a:t>
                      </a:r>
                    </a:p>
                  </a:txBody>
                  <a:tcPr marL="38160" marR="3816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2798</a:t>
                      </a:r>
                    </a:p>
                  </a:txBody>
                  <a:tcPr marL="38160" marR="3816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 2880</a:t>
                      </a:r>
                    </a:p>
                  </a:txBody>
                  <a:tcPr marL="38160" marR="3816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-2,8%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28321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6.  </a:t>
                      </a:r>
                    </a:p>
                  </a:txBody>
                  <a:tcPr marL="38160" marR="38160" marT="137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Болезни системы кровообращения   </a:t>
                      </a:r>
                    </a:p>
                  </a:txBody>
                  <a:tcPr marL="38160" marR="3816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71571</a:t>
                      </a:r>
                    </a:p>
                  </a:txBody>
                  <a:tcPr marL="38160" marR="3816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 72065</a:t>
                      </a:r>
                    </a:p>
                  </a:txBody>
                  <a:tcPr marL="38160" marR="3816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-0,7%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35117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7.  </a:t>
                      </a:r>
                    </a:p>
                  </a:txBody>
                  <a:tcPr marL="38160" marR="38160" marT="137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Болезни, характеризующиеся  повышенным кровяным давлением    </a:t>
                      </a:r>
                    </a:p>
                  </a:txBody>
                  <a:tcPr marL="38160" marR="3816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23368</a:t>
                      </a:r>
                    </a:p>
                  </a:txBody>
                  <a:tcPr marL="38160" marR="3816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 23491</a:t>
                      </a:r>
                    </a:p>
                  </a:txBody>
                  <a:tcPr marL="38160" marR="3816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-0,5%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28321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8.  </a:t>
                      </a:r>
                    </a:p>
                  </a:txBody>
                  <a:tcPr marL="38160" marR="38160" marT="137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Ишемическая болезнь сердца       </a:t>
                      </a:r>
                    </a:p>
                  </a:txBody>
                  <a:tcPr marL="38160" marR="3816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21130</a:t>
                      </a:r>
                    </a:p>
                  </a:txBody>
                  <a:tcPr marL="38160" marR="3816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21699</a:t>
                      </a:r>
                    </a:p>
                  </a:txBody>
                  <a:tcPr marL="38160" marR="3816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-2,6%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28321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9.  </a:t>
                      </a:r>
                    </a:p>
                  </a:txBody>
                  <a:tcPr marL="38160" marR="38160" marT="137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Острый инфаркт миокарда          </a:t>
                      </a:r>
                    </a:p>
                  </a:txBody>
                  <a:tcPr marL="38160" marR="3816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189</a:t>
                      </a:r>
                    </a:p>
                  </a:txBody>
                  <a:tcPr marL="38160" marR="3816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 245</a:t>
                      </a:r>
                    </a:p>
                  </a:txBody>
                  <a:tcPr marL="38160" marR="3816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-22,9%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28321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%10. </a:t>
                      </a:r>
                    </a:p>
                  </a:txBody>
                  <a:tcPr marL="38160" marR="38160" marT="137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Цереброваскулярные болезни       </a:t>
                      </a:r>
                    </a:p>
                  </a:txBody>
                  <a:tcPr marL="38160" marR="3816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18620</a:t>
                      </a:r>
                    </a:p>
                  </a:txBody>
                  <a:tcPr marL="38160" marR="3816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18727</a:t>
                      </a:r>
                    </a:p>
                  </a:txBody>
                  <a:tcPr marL="38160" marR="3816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-0,6%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35117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11. </a:t>
                      </a:r>
                    </a:p>
                  </a:txBody>
                  <a:tcPr marL="38160" marR="38160" marT="137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Острые респираторные инфекции    </a:t>
                      </a:r>
                      <a:b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нижних дыхательных путей         </a:t>
                      </a:r>
                    </a:p>
                  </a:txBody>
                  <a:tcPr marL="38160" marR="3816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42098</a:t>
                      </a:r>
                    </a:p>
                  </a:txBody>
                  <a:tcPr marL="38160" marR="3816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-</a:t>
                      </a:r>
                    </a:p>
                  </a:txBody>
                  <a:tcPr marL="38160" marR="3816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0%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28321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12. </a:t>
                      </a:r>
                    </a:p>
                  </a:txBody>
                  <a:tcPr marL="38160" marR="38160" marT="137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Болезни органов пищеварения      </a:t>
                      </a:r>
                    </a:p>
                  </a:txBody>
                  <a:tcPr marL="38160" marR="3816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17885</a:t>
                      </a:r>
                    </a:p>
                  </a:txBody>
                  <a:tcPr marL="38160" marR="3816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18727</a:t>
                      </a:r>
                    </a:p>
                  </a:txBody>
                  <a:tcPr marL="38160" marR="3816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-4,5%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35117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13. </a:t>
                      </a:r>
                    </a:p>
                  </a:txBody>
                  <a:tcPr marL="38160" marR="38160" marT="137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Болезни костно-мышечной системы и</a:t>
                      </a:r>
                      <a:b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соединительной ткани             </a:t>
                      </a:r>
                    </a:p>
                  </a:txBody>
                  <a:tcPr marL="38160" marR="3816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27309</a:t>
                      </a:r>
                    </a:p>
                  </a:txBody>
                  <a:tcPr marL="38160" marR="3816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 25803</a:t>
                      </a:r>
                    </a:p>
                  </a:txBody>
                  <a:tcPr marL="38160" marR="3816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5,8%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28321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14. </a:t>
                      </a:r>
                    </a:p>
                  </a:txBody>
                  <a:tcPr marL="38160" marR="38160" marT="137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Болезни мочеполовой системы      </a:t>
                      </a:r>
                    </a:p>
                  </a:txBody>
                  <a:tcPr marL="38160" marR="3816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17429</a:t>
                      </a:r>
                    </a:p>
                  </a:txBody>
                  <a:tcPr marL="38160" marR="3816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 18166</a:t>
                      </a:r>
                    </a:p>
                  </a:txBody>
                  <a:tcPr marL="38160" marR="3816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-4,1%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28321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15. </a:t>
                      </a:r>
                    </a:p>
                  </a:txBody>
                  <a:tcPr marL="38160" marR="38160" marT="137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Болезни глаза и его придаточного аппарата                         </a:t>
                      </a:r>
                    </a:p>
                  </a:txBody>
                  <a:tcPr marL="38160" marR="3816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19901</a:t>
                      </a:r>
                    </a:p>
                  </a:txBody>
                  <a:tcPr marL="38160" marR="3816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18257</a:t>
                      </a:r>
                    </a:p>
                  </a:txBody>
                  <a:tcPr marL="38160" marR="3816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9,0%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36102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16. </a:t>
                      </a:r>
                    </a:p>
                  </a:txBody>
                  <a:tcPr marL="38160" marR="38160" marT="137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Травмы, отравления и некоторые  другие последствия воздействия  внешних причин                   </a:t>
                      </a:r>
                    </a:p>
                  </a:txBody>
                  <a:tcPr marL="38160" marR="3816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20643</a:t>
                      </a:r>
                    </a:p>
                  </a:txBody>
                  <a:tcPr marL="38160" marR="3816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 21023</a:t>
                      </a:r>
                    </a:p>
                  </a:txBody>
                  <a:tcPr marL="38160" marR="3816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-1,8%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4E4"/>
            </a:gs>
            <a:gs pos="100000">
              <a:srgbClr val="E0E8F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smtClean="0">
                <a:solidFill>
                  <a:srgbClr val="002060"/>
                </a:solidFill>
              </a:rPr>
              <a:t>Взрослые старше трудоспособного возраста</a:t>
            </a:r>
            <a:br>
              <a:rPr lang="ru-RU" sz="2000" b="1" smtClean="0">
                <a:solidFill>
                  <a:srgbClr val="002060"/>
                </a:solidFill>
              </a:rPr>
            </a:br>
            <a:r>
              <a:rPr lang="ru-RU" sz="2000" b="1" smtClean="0">
                <a:solidFill>
                  <a:srgbClr val="002060"/>
                </a:solidFill>
              </a:rPr>
              <a:t> (с 55 лет у женщин и с 60 лет у мужчин)</a:t>
            </a:r>
          </a:p>
        </p:txBody>
      </p:sp>
      <p:graphicFrame>
        <p:nvGraphicFramePr>
          <p:cNvPr id="43010" name="Group 2"/>
          <p:cNvGraphicFramePr>
            <a:graphicFrameLocks noGrp="1"/>
          </p:cNvGraphicFramePr>
          <p:nvPr/>
        </p:nvGraphicFramePr>
        <p:xfrm>
          <a:off x="142843" y="928670"/>
          <a:ext cx="8858313" cy="5617823"/>
        </p:xfrm>
        <a:graphic>
          <a:graphicData uri="http://schemas.openxmlformats.org/drawingml/2006/table">
            <a:tbl>
              <a:tblPr/>
              <a:tblGrid>
                <a:gridCol w="433713"/>
                <a:gridCol w="4164287"/>
                <a:gridCol w="1120293"/>
                <a:gridCol w="1794069"/>
                <a:gridCol w="1345951"/>
              </a:tblGrid>
              <a:tr h="3524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N   </a:t>
                      </a:r>
                      <a:b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п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/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п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 </a:t>
                      </a:r>
                    </a:p>
                  </a:txBody>
                  <a:tcPr marL="38160" marR="38160" marT="137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Наименование показателя          </a:t>
                      </a:r>
                    </a:p>
                  </a:txBody>
                  <a:tcPr marL="38160" marR="38160" marT="137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Отчетный</a:t>
                      </a:r>
                      <a:b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период 2014</a:t>
                      </a:r>
                    </a:p>
                  </a:txBody>
                  <a:tcPr marL="38160" marR="38160" marT="137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Данные за год,</a:t>
                      </a:r>
                      <a:b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предшествующий</a:t>
                      </a:r>
                      <a:b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отчетному 2013</a:t>
                      </a:r>
                    </a:p>
                  </a:txBody>
                  <a:tcPr marL="38160" marR="38160" marT="137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Динамика  </a:t>
                      </a:r>
                      <a:b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изменений </a:t>
                      </a:r>
                      <a:b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</a:b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показателя</a:t>
                      </a:r>
                    </a:p>
                  </a:txBody>
                  <a:tcPr marL="38160" marR="38160" marT="137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1.  </a:t>
                      </a:r>
                    </a:p>
                  </a:txBody>
                  <a:tcPr marL="38160" marR="38160" marT="137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Зарегистрировано заболеваний -   всего                            </a:t>
                      </a:r>
                    </a:p>
                  </a:txBody>
                  <a:tcPr marL="38160" marR="38160" marT="137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128835</a:t>
                      </a:r>
                    </a:p>
                  </a:txBody>
                  <a:tcPr marL="38160" marR="3816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 127946</a:t>
                      </a:r>
                    </a:p>
                  </a:txBody>
                  <a:tcPr marL="38160" marR="3816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0,7%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2.  </a:t>
                      </a:r>
                    </a:p>
                  </a:txBody>
                  <a:tcPr marL="38160" marR="38160" marT="137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Инфекционные и паразитарные болезни                          </a:t>
                      </a:r>
                    </a:p>
                  </a:txBody>
                  <a:tcPr marL="38160" marR="38160" marT="137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464</a:t>
                      </a:r>
                    </a:p>
                  </a:txBody>
                  <a:tcPr marL="38160" marR="3816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 373</a:t>
                      </a:r>
                    </a:p>
                  </a:txBody>
                  <a:tcPr marL="38160" marR="3816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24,4%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3.  </a:t>
                      </a:r>
                    </a:p>
                  </a:txBody>
                  <a:tcPr marL="38160" marR="38160" marT="137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Новообразования - всего, из них: </a:t>
                      </a:r>
                    </a:p>
                  </a:txBody>
                  <a:tcPr marL="38160" marR="38160" marT="137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929</a:t>
                      </a:r>
                    </a:p>
                  </a:txBody>
                  <a:tcPr marL="38160" marR="3816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 765</a:t>
                      </a:r>
                    </a:p>
                  </a:txBody>
                  <a:tcPr marL="38160" marR="3816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21,4%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3.1.</a:t>
                      </a:r>
                    </a:p>
                  </a:txBody>
                  <a:tcPr marL="38160" marR="38160" marT="137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Злокачественные новообразования  </a:t>
                      </a:r>
                    </a:p>
                  </a:txBody>
                  <a:tcPr marL="38160" marR="38160" marT="137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0</a:t>
                      </a:r>
                    </a:p>
                  </a:txBody>
                  <a:tcPr marL="38160" marR="3816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- </a:t>
                      </a:r>
                    </a:p>
                  </a:txBody>
                  <a:tcPr marL="38160" marR="3816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0,0%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4.  </a:t>
                      </a:r>
                    </a:p>
                  </a:txBody>
                  <a:tcPr marL="38160" marR="38160" marT="137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Болезни эндокринной системы,  расстройства питания и нарушения обмена веществ - всего, из них:  </a:t>
                      </a:r>
                    </a:p>
                  </a:txBody>
                  <a:tcPr marL="38160" marR="38160" marT="137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8884</a:t>
                      </a:r>
                    </a:p>
                  </a:txBody>
                  <a:tcPr marL="38160" marR="3816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 8033</a:t>
                      </a:r>
                    </a:p>
                  </a:txBody>
                  <a:tcPr marL="38160" marR="3816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10,6%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4.1.</a:t>
                      </a:r>
                    </a:p>
                  </a:txBody>
                  <a:tcPr marL="38160" marR="38160" marT="137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Болезни щитовидной железы        </a:t>
                      </a:r>
                    </a:p>
                  </a:txBody>
                  <a:tcPr marL="38160" marR="38160" marT="137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2793</a:t>
                      </a:r>
                    </a:p>
                  </a:txBody>
                  <a:tcPr marL="38160" marR="3816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 2415</a:t>
                      </a:r>
                    </a:p>
                  </a:txBody>
                  <a:tcPr marL="38160" marR="3816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15,7%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4.2.</a:t>
                      </a:r>
                    </a:p>
                  </a:txBody>
                  <a:tcPr marL="38160" marR="38160" marT="137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Сахарный диабет                  </a:t>
                      </a:r>
                    </a:p>
                  </a:txBody>
                  <a:tcPr marL="38160" marR="38160" marT="137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5295</a:t>
                      </a:r>
                    </a:p>
                  </a:txBody>
                  <a:tcPr marL="38160" marR="3816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 4759</a:t>
                      </a:r>
                    </a:p>
                  </a:txBody>
                  <a:tcPr marL="38160" marR="3816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11,3%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5.  </a:t>
                      </a:r>
                    </a:p>
                  </a:txBody>
                  <a:tcPr marL="38160" marR="38160" marT="137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Болезни нервной системы          </a:t>
                      </a:r>
                    </a:p>
                  </a:txBody>
                  <a:tcPr marL="38160" marR="38160" marT="137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1165</a:t>
                      </a:r>
                    </a:p>
                  </a:txBody>
                  <a:tcPr marL="38160" marR="3816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 1011</a:t>
                      </a:r>
                    </a:p>
                  </a:txBody>
                  <a:tcPr marL="38160" marR="3816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15,2%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6.  </a:t>
                      </a:r>
                    </a:p>
                  </a:txBody>
                  <a:tcPr marL="38160" marR="38160" marT="137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Болезни системы кровообращения   </a:t>
                      </a:r>
                    </a:p>
                  </a:txBody>
                  <a:tcPr marL="38160" marR="38160" marT="137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49664</a:t>
                      </a:r>
                    </a:p>
                  </a:txBody>
                  <a:tcPr marL="38160" marR="3816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48542</a:t>
                      </a:r>
                    </a:p>
                  </a:txBody>
                  <a:tcPr marL="38160" marR="3816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2,3%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7.  </a:t>
                      </a:r>
                    </a:p>
                  </a:txBody>
                  <a:tcPr marL="38160" marR="38160" marT="137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Болезни, характеризующиеся  повышенным кровяным давлением    </a:t>
                      </a:r>
                    </a:p>
                  </a:txBody>
                  <a:tcPr marL="38160" marR="38160" marT="137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14517</a:t>
                      </a:r>
                    </a:p>
                  </a:txBody>
                  <a:tcPr marL="38160" marR="3816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 14615</a:t>
                      </a:r>
                    </a:p>
                  </a:txBody>
                  <a:tcPr marL="38160" marR="3816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-0,7%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8.  </a:t>
                      </a:r>
                    </a:p>
                  </a:txBody>
                  <a:tcPr marL="38160" marR="38160" marT="137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Ишемическая болезнь сердца       </a:t>
                      </a:r>
                    </a:p>
                  </a:txBody>
                  <a:tcPr marL="38160" marR="38160" marT="137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16179</a:t>
                      </a:r>
                    </a:p>
                  </a:txBody>
                  <a:tcPr marL="38160" marR="3816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 16958</a:t>
                      </a:r>
                    </a:p>
                  </a:txBody>
                  <a:tcPr marL="38160" marR="3816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-4,6%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9.  </a:t>
                      </a:r>
                    </a:p>
                  </a:txBody>
                  <a:tcPr marL="38160" marR="38160" marT="137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Острый инфаркт миокарда          </a:t>
                      </a:r>
                    </a:p>
                  </a:txBody>
                  <a:tcPr marL="38160" marR="38160" marT="137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102</a:t>
                      </a:r>
                    </a:p>
                  </a:txBody>
                  <a:tcPr marL="38160" marR="3816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 130</a:t>
                      </a:r>
                    </a:p>
                  </a:txBody>
                  <a:tcPr marL="38160" marR="3816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-21,5%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10. </a:t>
                      </a:r>
                    </a:p>
                  </a:txBody>
                  <a:tcPr marL="38160" marR="38160" marT="137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Цереброваскулярные болезни       </a:t>
                      </a:r>
                    </a:p>
                  </a:txBody>
                  <a:tcPr marL="38160" marR="38160" marT="137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14047</a:t>
                      </a:r>
                    </a:p>
                  </a:txBody>
                  <a:tcPr marL="38160" marR="3816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12770</a:t>
                      </a:r>
                    </a:p>
                  </a:txBody>
                  <a:tcPr marL="38160" marR="3816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10,0%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11. </a:t>
                      </a:r>
                    </a:p>
                  </a:txBody>
                  <a:tcPr marL="38160" marR="38160" marT="137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Острые респираторные инфекции нижних дыхательных путей       </a:t>
                      </a:r>
                    </a:p>
                  </a:txBody>
                  <a:tcPr marL="38160" marR="38160" marT="137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9457</a:t>
                      </a:r>
                    </a:p>
                  </a:txBody>
                  <a:tcPr marL="38160" marR="3816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 -</a:t>
                      </a:r>
                    </a:p>
                  </a:txBody>
                  <a:tcPr marL="38160" marR="3816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0,0%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12. </a:t>
                      </a:r>
                    </a:p>
                  </a:txBody>
                  <a:tcPr marL="38160" marR="38160" marT="137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Болезни органов пищеварения      </a:t>
                      </a:r>
                    </a:p>
                  </a:txBody>
                  <a:tcPr marL="38160" marR="38160" marT="137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8842</a:t>
                      </a:r>
                    </a:p>
                  </a:txBody>
                  <a:tcPr marL="38160" marR="3816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 8948</a:t>
                      </a:r>
                    </a:p>
                  </a:txBody>
                  <a:tcPr marL="38160" marR="3816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-1,2%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13. </a:t>
                      </a:r>
                    </a:p>
                  </a:txBody>
                  <a:tcPr marL="38160" marR="38160" marT="137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Болезни костно-мышечной системы и соединительной ткани             </a:t>
                      </a:r>
                    </a:p>
                  </a:txBody>
                  <a:tcPr marL="38160" marR="38160" marT="137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14657</a:t>
                      </a:r>
                    </a:p>
                  </a:txBody>
                  <a:tcPr marL="38160" marR="3816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 14069</a:t>
                      </a:r>
                    </a:p>
                  </a:txBody>
                  <a:tcPr marL="38160" marR="3816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4,2%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14. </a:t>
                      </a:r>
                    </a:p>
                  </a:txBody>
                  <a:tcPr marL="38160" marR="38160" marT="137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Болезни мочеполовой системы      </a:t>
                      </a:r>
                    </a:p>
                  </a:txBody>
                  <a:tcPr marL="38160" marR="38160" marT="137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9118</a:t>
                      </a:r>
                    </a:p>
                  </a:txBody>
                  <a:tcPr marL="38160" marR="3816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 9632</a:t>
                      </a:r>
                    </a:p>
                  </a:txBody>
                  <a:tcPr marL="38160" marR="3816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-5,3%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15. </a:t>
                      </a:r>
                    </a:p>
                  </a:txBody>
                  <a:tcPr marL="38160" marR="38160" marT="137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Болезни глаза и его придаточного аппарата                         </a:t>
                      </a:r>
                    </a:p>
                  </a:txBody>
                  <a:tcPr marL="38160" marR="38160" marT="137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12090</a:t>
                      </a:r>
                    </a:p>
                  </a:txBody>
                  <a:tcPr marL="38160" marR="3816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11745</a:t>
                      </a:r>
                    </a:p>
                  </a:txBody>
                  <a:tcPr marL="38160" marR="3816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2,9%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16. </a:t>
                      </a:r>
                    </a:p>
                  </a:txBody>
                  <a:tcPr marL="38160" marR="38160" marT="137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Травмы, отравления и некоторые  другие последствия воздействия  внешних причин                   </a:t>
                      </a:r>
                    </a:p>
                  </a:txBody>
                  <a:tcPr marL="38160" marR="38160" marT="137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4545</a:t>
                      </a:r>
                    </a:p>
                  </a:txBody>
                  <a:tcPr marL="38160" marR="3816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 4681</a:t>
                      </a:r>
                    </a:p>
                  </a:txBody>
                  <a:tcPr marL="38160" marR="38160" marT="1519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Droid Sans Fallback" charset="0"/>
                          <a:cs typeface="Droid Sans Fallback" charset="0"/>
                        </a:rPr>
                        <a:t>-2,9%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4E4"/>
            </a:gs>
            <a:gs pos="100000">
              <a:srgbClr val="E0E8F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 smtClean="0">
                <a:solidFill>
                  <a:srgbClr val="FF0000"/>
                </a:solidFill>
              </a:rPr>
              <a:t>Улучшение работы</a:t>
            </a:r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476250" y="1214438"/>
            <a:ext cx="8229600" cy="4786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9725" indent="-339725" hangingPunct="1">
              <a:lnSpc>
                <a:spcPct val="110000"/>
              </a:lnSpc>
              <a:spcAft>
                <a:spcPts val="600"/>
              </a:spcAft>
              <a:buClr>
                <a:srgbClr val="C00000"/>
              </a:buClr>
              <a:buFont typeface="Wingdings" charset="2"/>
              <a:buChar char="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2800" b="1">
                <a:solidFill>
                  <a:srgbClr val="000000"/>
                </a:solidFill>
                <a:latin typeface="Calibri" charset="0"/>
              </a:rPr>
              <a:t>Анонимное анкетирование с ежедневным анализом;</a:t>
            </a:r>
          </a:p>
          <a:p>
            <a:pPr marL="339725" indent="-339725" hangingPunct="1">
              <a:lnSpc>
                <a:spcPct val="110000"/>
              </a:lnSpc>
              <a:spcAft>
                <a:spcPts val="600"/>
              </a:spcAft>
              <a:buClr>
                <a:srgbClr val="C00000"/>
              </a:buClr>
              <a:buFont typeface="Wingdings" charset="2"/>
              <a:buChar char="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2800" b="1">
                <a:solidFill>
                  <a:srgbClr val="000000"/>
                </a:solidFill>
                <a:latin typeface="Calibri" charset="0"/>
              </a:rPr>
              <a:t>Книги жалоб и предложений в регистратурах </a:t>
            </a:r>
            <a:r>
              <a:rPr lang="ru-RU" sz="2800">
                <a:solidFill>
                  <a:srgbClr val="000000"/>
                </a:solidFill>
                <a:latin typeface="Calibri" charset="0"/>
              </a:rPr>
              <a:t>(с последующим разбором с сотрудниками);</a:t>
            </a:r>
          </a:p>
          <a:p>
            <a:pPr marL="339725" indent="-339725" hangingPunct="1">
              <a:lnSpc>
                <a:spcPct val="110000"/>
              </a:lnSpc>
              <a:spcAft>
                <a:spcPts val="600"/>
              </a:spcAft>
              <a:buClr>
                <a:srgbClr val="C00000"/>
              </a:buClr>
              <a:buFont typeface="Wingdings" charset="2"/>
              <a:buChar char="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2800" b="1">
                <a:solidFill>
                  <a:srgbClr val="000000"/>
                </a:solidFill>
                <a:latin typeface="Calibri" charset="0"/>
              </a:rPr>
              <a:t>Ежемесячные встречи с населением </a:t>
            </a:r>
            <a:r>
              <a:rPr lang="ru-RU" sz="2800">
                <a:solidFill>
                  <a:srgbClr val="000000"/>
                </a:solidFill>
                <a:latin typeface="Calibri" charset="0"/>
              </a:rPr>
              <a:t>(обсуждаются любые вопросы, касающиеся медицинского обеспечения населения, выслушиваются пожелания и предложения)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4E4"/>
            </a:gs>
            <a:gs pos="100000">
              <a:srgbClr val="E0E8F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89625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6000" b="1" smtClean="0">
                <a:solidFill>
                  <a:srgbClr val="FF0000"/>
                </a:solidFill>
              </a:rPr>
              <a:t>Спасибо за внимание!</a:t>
            </a:r>
          </a:p>
        </p:txBody>
      </p:sp>
      <p:sp>
        <p:nvSpPr>
          <p:cNvPr id="44035" name="Text Box 2"/>
          <p:cNvSpPr txBox="1">
            <a:spLocks noChangeArrowheads="1"/>
          </p:cNvSpPr>
          <p:nvPr/>
        </p:nvSpPr>
        <p:spPr bwMode="auto">
          <a:xfrm>
            <a:off x="8640763" y="6021388"/>
            <a:ext cx="46037" cy="104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4E4"/>
            </a:gs>
            <a:gs pos="100000">
              <a:srgbClr val="E0E8F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71563"/>
          </a:xfrm>
        </p:spPr>
        <p:txBody>
          <a:bodyPr lIns="0" tIns="12240" rIns="0" bIns="0"/>
          <a:lstStyle/>
          <a:p>
            <a:pPr algn="ctr" eaLnBrk="1" hangingPunct="1">
              <a:lnSpc>
                <a:spcPct val="98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smtClean="0">
                <a:solidFill>
                  <a:srgbClr val="002060"/>
                </a:solidFill>
              </a:rPr>
              <a:t>Филиал №2 при ГБУЗ «Городская поликлиника № 219 ДЗМ»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363" y="1000125"/>
            <a:ext cx="8326437" cy="557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4E4"/>
            </a:gs>
            <a:gs pos="100000">
              <a:srgbClr val="E0E8F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28688"/>
          </a:xfrm>
        </p:spPr>
        <p:txBody>
          <a:bodyPr lIns="0" tIns="12240" rIns="0" bIns="0"/>
          <a:lstStyle/>
          <a:p>
            <a:pPr algn="ctr" eaLnBrk="1" hangingPunct="1">
              <a:lnSpc>
                <a:spcPct val="98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smtClean="0">
                <a:solidFill>
                  <a:srgbClr val="002060"/>
                </a:solidFill>
              </a:rPr>
              <a:t>Филиал №3 при ГБУЗ «Городская поликлиника № 219 ДЗМ»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071563"/>
            <a:ext cx="8326438" cy="5500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4E4"/>
            </a:gs>
            <a:gs pos="100000">
              <a:srgbClr val="E0E8F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1193800" y="1557338"/>
            <a:ext cx="6034088" cy="4525962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anchorCtr="1"/>
          <a:lstStyle/>
          <a:p>
            <a:pPr marL="339725" indent="-339725" hangingPunct="1">
              <a:lnSpc>
                <a:spcPct val="100000"/>
              </a:lnSpc>
              <a:spcBef>
                <a:spcPts val="65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3200">
                <a:solidFill>
                  <a:srgbClr val="000000"/>
                </a:solidFill>
                <a:latin typeface="Calibri" charset="0"/>
              </a:rPr>
              <a:t>Образец текста</a:t>
            </a:r>
          </a:p>
          <a:p>
            <a:pPr marL="739775" lvl="1" indent="-282575" hangingPunct="1">
              <a:lnSpc>
                <a:spcPct val="100000"/>
              </a:lnSpc>
              <a:spcBef>
                <a:spcPts val="563"/>
              </a:spcBef>
              <a:buFont typeface="Arial" charset="0"/>
              <a:buChar char="–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2800">
                <a:solidFill>
                  <a:srgbClr val="000000"/>
                </a:solidFill>
                <a:latin typeface="Calibri" charset="0"/>
              </a:rPr>
              <a:t>Второй уровень</a:t>
            </a:r>
          </a:p>
          <a:p>
            <a:pPr marL="1138238" lvl="2" indent="-223838" hangingPunct="1">
              <a:lnSpc>
                <a:spcPct val="100000"/>
              </a:lnSpc>
              <a:spcBef>
                <a:spcPts val="488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2400">
                <a:solidFill>
                  <a:srgbClr val="000000"/>
                </a:solidFill>
                <a:latin typeface="Calibri" charset="0"/>
              </a:rPr>
              <a:t>Третий уровень</a:t>
            </a:r>
          </a:p>
          <a:p>
            <a:pPr marL="1595438" lvl="3" indent="-223838" hangingPunct="1">
              <a:lnSpc>
                <a:spcPct val="100000"/>
              </a:lnSpc>
              <a:spcBef>
                <a:spcPts val="400"/>
              </a:spcBef>
              <a:buFont typeface="Arial" charset="0"/>
              <a:buChar char="–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2000">
                <a:solidFill>
                  <a:srgbClr val="000000"/>
                </a:solidFill>
                <a:latin typeface="Calibri" charset="0"/>
              </a:rPr>
              <a:t>Четвертый уровень</a:t>
            </a:r>
          </a:p>
          <a:p>
            <a:pPr marL="2052638" lvl="4" indent="-223838" hangingPunct="1">
              <a:lnSpc>
                <a:spcPct val="100000"/>
              </a:lnSpc>
              <a:spcBef>
                <a:spcPts val="400"/>
              </a:spcBef>
              <a:buFont typeface="Arial" charset="0"/>
              <a:buChar char="»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2000">
                <a:solidFill>
                  <a:srgbClr val="000000"/>
                </a:solidFill>
                <a:latin typeface="Calibri" charset="0"/>
              </a:rPr>
              <a:t>Пятый уровень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1000125"/>
            <a:ext cx="8501062" cy="5705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4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00125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smtClean="0">
                <a:solidFill>
                  <a:srgbClr val="002060"/>
                </a:solidFill>
              </a:rPr>
              <a:t>Филиал №4 при ГБУЗ «Городская поликлиника № 219 ДЗМ»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4E4"/>
            </a:gs>
            <a:gs pos="100000">
              <a:srgbClr val="E0E8F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28688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smtClean="0">
                <a:solidFill>
                  <a:srgbClr val="002060"/>
                </a:solidFill>
              </a:rPr>
              <a:t>Структура ГБУЗ «ГП № 219 ДЗМ».</a:t>
            </a: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3910013" y="5624513"/>
            <a:ext cx="1809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395288" y="785813"/>
            <a:ext cx="8462962" cy="5335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8040" rIns="90000" bIns="45000"/>
          <a:lstStyle/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600">
                <a:solidFill>
                  <a:srgbClr val="000000"/>
                </a:solidFill>
                <a:latin typeface="Times New Roman" pitchFamily="16" charset="0"/>
              </a:rPr>
              <a:t>		</a:t>
            </a:r>
            <a:r>
              <a:rPr lang="ru-RU" sz="2600">
                <a:solidFill>
                  <a:srgbClr val="000000"/>
                </a:solidFill>
                <a:latin typeface="Times New Roman" pitchFamily="16" charset="0"/>
              </a:rPr>
              <a:t>В составе ГБУЗ «ГП № 219 ДЗМ» работают 2 женские консультации в составе филиала № 1 и, с 1.03.2013 в филиале № 4</a:t>
            </a:r>
            <a:r>
              <a:rPr lang="en-US" sz="2600">
                <a:solidFill>
                  <a:srgbClr val="000000"/>
                </a:solidFill>
                <a:latin typeface="Times New Roman" pitchFamily="16" charset="0"/>
              </a:rPr>
              <a:t>.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>
                <a:solidFill>
                  <a:srgbClr val="000000"/>
                </a:solidFill>
                <a:latin typeface="Times New Roman" pitchFamily="16" charset="0"/>
              </a:rPr>
              <a:t>Обслуживающие женское население — 150000 человек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>
                <a:solidFill>
                  <a:srgbClr val="000000"/>
                </a:solidFill>
                <a:latin typeface="Times New Roman" pitchFamily="16" charset="0"/>
              </a:rPr>
              <a:t>		В женских консультациях ведут прием</a:t>
            </a:r>
            <a:r>
              <a:rPr lang="en-US" sz="2600">
                <a:solidFill>
                  <a:srgbClr val="000000"/>
                </a:solidFill>
                <a:latin typeface="Times New Roman" pitchFamily="16" charset="0"/>
              </a:rPr>
              <a:t>:</a:t>
            </a:r>
          </a:p>
          <a:p>
            <a:pPr algn="just">
              <a:buClrTx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60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ru-RU" sz="2600">
                <a:solidFill>
                  <a:srgbClr val="000000"/>
                </a:solidFill>
                <a:latin typeface="Times New Roman" pitchFamily="16" charset="0"/>
              </a:rPr>
              <a:t>акушеры-гинекологи</a:t>
            </a:r>
            <a:endParaRPr lang="en-US" sz="2600">
              <a:solidFill>
                <a:srgbClr val="000000"/>
              </a:solidFill>
              <a:latin typeface="Times New Roman" pitchFamily="16" charset="0"/>
            </a:endParaRPr>
          </a:p>
          <a:p>
            <a:pPr algn="just">
              <a:buClrTx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>
                <a:solidFill>
                  <a:srgbClr val="000000"/>
                </a:solidFill>
                <a:latin typeface="Times New Roman" pitchFamily="16" charset="0"/>
              </a:rPr>
              <a:t> терапевты</a:t>
            </a:r>
            <a:endParaRPr lang="en-US" sz="2600">
              <a:solidFill>
                <a:srgbClr val="000000"/>
              </a:solidFill>
              <a:latin typeface="Times New Roman" pitchFamily="16" charset="0"/>
            </a:endParaRPr>
          </a:p>
          <a:p>
            <a:pPr algn="just">
              <a:buClrTx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>
                <a:solidFill>
                  <a:srgbClr val="000000"/>
                </a:solidFill>
                <a:latin typeface="Times New Roman" pitchFamily="16" charset="0"/>
              </a:rPr>
              <a:t> врачи УЗИ-диагностики</a:t>
            </a:r>
            <a:endParaRPr lang="en-US" sz="2600">
              <a:solidFill>
                <a:srgbClr val="000000"/>
              </a:solidFill>
              <a:latin typeface="Times New Roman" pitchFamily="16" charset="0"/>
            </a:endParaRPr>
          </a:p>
          <a:p>
            <a:pPr algn="just">
              <a:buClrTx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>
                <a:solidFill>
                  <a:srgbClr val="000000"/>
                </a:solidFill>
                <a:latin typeface="Times New Roman" pitchFamily="16" charset="0"/>
              </a:rPr>
              <a:t> работают кабинеты патологии шейки матки</a:t>
            </a:r>
            <a:endParaRPr lang="en-US" sz="2600">
              <a:solidFill>
                <a:srgbClr val="000000"/>
              </a:solidFill>
              <a:latin typeface="Times New Roman" pitchFamily="16" charset="0"/>
            </a:endParaRPr>
          </a:p>
          <a:p>
            <a:pPr algn="just">
              <a:buClrTx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>
                <a:solidFill>
                  <a:srgbClr val="000000"/>
                </a:solidFill>
                <a:latin typeface="Times New Roman" pitchFamily="16" charset="0"/>
              </a:rPr>
              <a:t> процедурные кабинеты.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600">
                <a:solidFill>
                  <a:srgbClr val="000000"/>
                </a:solidFill>
                <a:latin typeface="Times New Roman" pitchFamily="16" charset="0"/>
              </a:rPr>
              <a:t>		</a:t>
            </a:r>
            <a:r>
              <a:rPr lang="ru-RU" sz="2600">
                <a:solidFill>
                  <a:srgbClr val="000000"/>
                </a:solidFill>
                <a:latin typeface="Times New Roman" pitchFamily="16" charset="0"/>
              </a:rPr>
              <a:t>Беременные направляются на консультацию в Центр планирования семьи и репродукции, в КДО родильного дома № 1.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600">
                <a:solidFill>
                  <a:srgbClr val="000000"/>
                </a:solidFill>
                <a:latin typeface="Times New Roman" pitchFamily="16" charset="0"/>
              </a:rPr>
              <a:t>		</a:t>
            </a:r>
            <a:r>
              <a:rPr lang="ru-RU" sz="2600">
                <a:solidFill>
                  <a:srgbClr val="000000"/>
                </a:solidFill>
                <a:latin typeface="Times New Roman" pitchFamily="16" charset="0"/>
              </a:rPr>
              <a:t>Гинекологические больные направляются в ГКБ № 52 и ГКБ № 67.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4E4"/>
            </a:gs>
            <a:gs pos="100000">
              <a:srgbClr val="E0E8F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lIns="0" tIns="12240" rIns="0" bIns="0"/>
          <a:lstStyle/>
          <a:p>
            <a:pPr algn="ctr" eaLnBrk="1" hangingPunct="1">
              <a:lnSpc>
                <a:spcPct val="98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smtClean="0">
                <a:solidFill>
                  <a:srgbClr val="002060"/>
                </a:solidFill>
              </a:rPr>
              <a:t>Структура ГБУЗ «ГП № 219 ДЗМ» (продолжение).</a:t>
            </a: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273050" y="1000125"/>
            <a:ext cx="8867775" cy="579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6240" rIns="90000" bIns="45000"/>
          <a:lstStyle/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6" charset="0"/>
              </a:rPr>
              <a:t>		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>
              <a:solidFill>
                <a:srgbClr val="000000"/>
              </a:solidFill>
              <a:latin typeface="Times New Roman" pitchFamily="16" charset="0"/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>
              <a:solidFill>
                <a:srgbClr val="000000"/>
              </a:solidFill>
              <a:latin typeface="Times New Roman" pitchFamily="16" charset="0"/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6" charset="0"/>
              </a:rPr>
              <a:t>В составе ГБУЗ «ГП № 219 ДЗМ» имеется 2 детских отделения в ГП № 219 и филиале № 4</a:t>
            </a:r>
            <a:r>
              <a:rPr lang="en-US" sz="2400">
                <a:solidFill>
                  <a:srgbClr val="000000"/>
                </a:solidFill>
                <a:latin typeface="Times New Roman" pitchFamily="16" charset="0"/>
              </a:rPr>
              <a:t>.</a:t>
            </a:r>
            <a:endParaRPr lang="ru-RU" sz="2400">
              <a:solidFill>
                <a:srgbClr val="000000"/>
              </a:solidFill>
              <a:latin typeface="Times New Roman" pitchFamily="16" charset="0"/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>
              <a:solidFill>
                <a:srgbClr val="000000"/>
              </a:solidFill>
              <a:latin typeface="Times New Roman" pitchFamily="16" charset="0"/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>
              <a:solidFill>
                <a:srgbClr val="000000"/>
              </a:solidFill>
              <a:latin typeface="Times New Roman" pitchFamily="16" charset="0"/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6" charset="0"/>
              </a:rPr>
              <a:t>		Кроме того работает круглосуточное травматологическое отделение в филиале № 2.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>
              <a:solidFill>
                <a:srgbClr val="000000"/>
              </a:solidFill>
              <a:latin typeface="Times New Roman" pitchFamily="16" charset="0"/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>
              <a:solidFill>
                <a:srgbClr val="000000"/>
              </a:solidFill>
              <a:latin typeface="Times New Roman" pitchFamily="16" charset="0"/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6" charset="0"/>
              </a:rPr>
              <a:t>		Функционируют 2 Центра здоровья в филиалах № 1 и № 3, пропагандирующие здоровый образ жизни.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Droid Sans Fallback"/>
        <a:cs typeface="Droid Sans Fallback"/>
      </a:majorFont>
      <a:minorFont>
        <a:latin typeface="Calibri"/>
        <a:ea typeface="Droid Sans Fallback"/>
        <a:cs typeface="Droid Sans Fallback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Droid Sans Fallback"/>
        <a:cs typeface="Droid Sans Fallback"/>
      </a:majorFont>
      <a:minorFont>
        <a:latin typeface="Calibri"/>
        <a:ea typeface="Droid Sans Fallback"/>
        <a:cs typeface="Droid Sans Fallback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35082</TotalTime>
  <Words>2735</Words>
  <Application>Microsoft Office PowerPoint</Application>
  <PresentationFormat>Экран (4:3)</PresentationFormat>
  <Paragraphs>1198</Paragraphs>
  <Slides>47</Slides>
  <Notes>47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0" baseType="lpstr">
      <vt:lpstr>Тема Office</vt:lpstr>
      <vt:lpstr>1_Тема Office</vt:lpstr>
      <vt:lpstr>Лист Microsoft Office Excel 97-2003</vt:lpstr>
      <vt:lpstr>ДЕПАРТАМЕНТ ЗДРАВООХРАНЕНИЯ ГОРОДА МОСКВЫ ГБУЗ ГОРОДСКАЯ ПОЛИКЛИНИКА № 219 </vt:lpstr>
      <vt:lpstr>ГБУЗ «Городская поликлиника № 219 ДЗМ»</vt:lpstr>
      <vt:lpstr>ГБУЗ «Городская поликлиника № 219 ДЗМ»</vt:lpstr>
      <vt:lpstr>Филиал №1 при ГБУЗ «Городская поликлиника № 219 ДЗМ»</vt:lpstr>
      <vt:lpstr>Филиал №2 при ГБУЗ «Городская поликлиника № 219 ДЗМ»</vt:lpstr>
      <vt:lpstr>Филиал №3 при ГБУЗ «Городская поликлиника № 219 ДЗМ»</vt:lpstr>
      <vt:lpstr>Филиал №4 при ГБУЗ «Городская поликлиника № 219 ДЗМ»</vt:lpstr>
      <vt:lpstr>Структура ГБУЗ «ГП № 219 ДЗМ».</vt:lpstr>
      <vt:lpstr>Структура ГБУЗ «ГП № 219 ДЗМ» (продолжение).</vt:lpstr>
      <vt:lpstr>Структура ГБУЗ «ГП № 219 ДЗМ» (продолжение).</vt:lpstr>
      <vt:lpstr>Структура ГБУЗ «ГП № 219 ДЗМ» (продолжение).</vt:lpstr>
      <vt:lpstr>Комната комфортного пребывания</vt:lpstr>
      <vt:lpstr>Пандус для инвалидов-колясочников</vt:lpstr>
      <vt:lpstr>Игровая комната</vt:lpstr>
      <vt:lpstr>Комната здорового ребенка</vt:lpstr>
      <vt:lpstr>Прием врача-педиатра</vt:lpstr>
      <vt:lpstr>Кабинет УЗИ-диагностики</vt:lpstr>
      <vt:lpstr>Уголок комфортного пребывания</vt:lpstr>
      <vt:lpstr>Дневной стационар</vt:lpstr>
      <vt:lpstr>Слайд 20</vt:lpstr>
      <vt:lpstr>В 2013 году установлены терминалы ЕМИАС</vt:lpstr>
      <vt:lpstr>Работа врача-терапевта в ЕМИАС</vt:lpstr>
      <vt:lpstr>Запись на прием</vt:lpstr>
      <vt:lpstr>Деятельность учреждения</vt:lpstr>
      <vt:lpstr>Штаты учреждения</vt:lpstr>
      <vt:lpstr>Стационарзамещающие технологии</vt:lpstr>
      <vt:lpstr>Работа врачей поликлиники</vt:lpstr>
      <vt:lpstr>Хирургическая работа поликлиники</vt:lpstr>
      <vt:lpstr>Деятельность физиотерапевтического отделения</vt:lpstr>
      <vt:lpstr>Рентгенологические профилактические (скрининговые) обследования</vt:lpstr>
      <vt:lpstr>Ультразвуковые исследования</vt:lpstr>
      <vt:lpstr>Деятельность эндоскопических отделений</vt:lpstr>
      <vt:lpstr>Деятельность лаборатории</vt:lpstr>
      <vt:lpstr>ОСНАЩЕННОСТЬ КОМПЬЮТЕРНЫМ ОБОРУДОВАНИЕМ</vt:lpstr>
      <vt:lpstr>Профилактическая работа. Диспансерное наблюдение</vt:lpstr>
      <vt:lpstr>Проведённые профилактические осмотры</vt:lpstr>
      <vt:lpstr>Диспансерное наблюдение за инвалидами и участниками ВОВ</vt:lpstr>
      <vt:lpstr>Численность инвалидов, состоящих на учете ЛПУ</vt:lpstr>
      <vt:lpstr>Деятельность отделения медицинской профилактики</vt:lpstr>
      <vt:lpstr>Магнитно-резонансные томографии</vt:lpstr>
      <vt:lpstr>Показатели здоровья населения, проживающего в районе обслуживания поликлиники</vt:lpstr>
      <vt:lpstr>Дети (до 14 лет включительно). </vt:lpstr>
      <vt:lpstr>Дети (15-17 лет включительно). </vt:lpstr>
      <vt:lpstr>Взрослые (18 лет и старше).  </vt:lpstr>
      <vt:lpstr>Взрослые старше трудоспособного возраста  (с 55 лет у женщин и с 60 лет у мужчин)</vt:lpstr>
      <vt:lpstr>Улучшение работы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ДЕПАРТАМЕНТ ЗДРАВООХРАНЕНИЯ ГОРОДА МОСКВЫ ГБУЗ ГОРОДСКАЯ ПОЛИКЛИНИКА № 219 </dc:title>
  <cp:lastModifiedBy>User1</cp:lastModifiedBy>
  <cp:revision>61</cp:revision>
  <cp:lastPrinted>1601-01-01T00:00:00Z</cp:lastPrinted>
  <dcterms:created xsi:type="dcterms:W3CDTF">1601-01-01T00:00:00Z</dcterms:created>
  <dcterms:modified xsi:type="dcterms:W3CDTF">2015-02-11T14:33:02Z</dcterms:modified>
</cp:coreProperties>
</file>